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 id="2147483773" r:id="rId5"/>
    <p:sldMasterId id="2147483786" r:id="rId6"/>
  </p:sldMasterIdLst>
  <p:notesMasterIdLst>
    <p:notesMasterId r:id="rId23"/>
  </p:notesMasterIdLst>
  <p:handoutMasterIdLst>
    <p:handoutMasterId r:id="rId24"/>
  </p:handoutMasterIdLst>
  <p:sldIdLst>
    <p:sldId id="256" r:id="rId7"/>
    <p:sldId id="269" r:id="rId8"/>
    <p:sldId id="270" r:id="rId9"/>
    <p:sldId id="271" r:id="rId10"/>
    <p:sldId id="258" r:id="rId11"/>
    <p:sldId id="261" r:id="rId12"/>
    <p:sldId id="267" r:id="rId13"/>
    <p:sldId id="279" r:id="rId14"/>
    <p:sldId id="276" r:id="rId15"/>
    <p:sldId id="278" r:id="rId16"/>
    <p:sldId id="275" r:id="rId17"/>
    <p:sldId id="264" r:id="rId18"/>
    <p:sldId id="283" r:id="rId19"/>
    <p:sldId id="284" r:id="rId20"/>
    <p:sldId id="285" r:id="rId21"/>
    <p:sldId id="259" r:id="rId22"/>
  </p:sldIdLst>
  <p:sldSz cx="10160000" cy="5715000"/>
  <p:notesSz cx="7099300" cy="10234613"/>
  <p:defaultTextStyle>
    <a:defPPr>
      <a:defRPr lang="fr-FR"/>
    </a:defPPr>
    <a:lvl1pPr marL="0" algn="l" defTabSz="797174" rtl="0" eaLnBrk="1" latinLnBrk="0" hangingPunct="1">
      <a:defRPr sz="1569" kern="1200">
        <a:solidFill>
          <a:schemeClr val="tx1"/>
        </a:solidFill>
        <a:latin typeface="+mn-lt"/>
        <a:ea typeface="+mn-ea"/>
        <a:cs typeface="+mn-cs"/>
      </a:defRPr>
    </a:lvl1pPr>
    <a:lvl2pPr marL="398587" algn="l" defTabSz="797174" rtl="0" eaLnBrk="1" latinLnBrk="0" hangingPunct="1">
      <a:defRPr sz="1569" kern="1200">
        <a:solidFill>
          <a:schemeClr val="tx1"/>
        </a:solidFill>
        <a:latin typeface="+mn-lt"/>
        <a:ea typeface="+mn-ea"/>
        <a:cs typeface="+mn-cs"/>
      </a:defRPr>
    </a:lvl2pPr>
    <a:lvl3pPr marL="797174" algn="l" defTabSz="797174" rtl="0" eaLnBrk="1" latinLnBrk="0" hangingPunct="1">
      <a:defRPr sz="1569" kern="1200">
        <a:solidFill>
          <a:schemeClr val="tx1"/>
        </a:solidFill>
        <a:latin typeface="+mn-lt"/>
        <a:ea typeface="+mn-ea"/>
        <a:cs typeface="+mn-cs"/>
      </a:defRPr>
    </a:lvl3pPr>
    <a:lvl4pPr marL="1195761" algn="l" defTabSz="797174" rtl="0" eaLnBrk="1" latinLnBrk="0" hangingPunct="1">
      <a:defRPr sz="1569" kern="1200">
        <a:solidFill>
          <a:schemeClr val="tx1"/>
        </a:solidFill>
        <a:latin typeface="+mn-lt"/>
        <a:ea typeface="+mn-ea"/>
        <a:cs typeface="+mn-cs"/>
      </a:defRPr>
    </a:lvl4pPr>
    <a:lvl5pPr marL="1594348" algn="l" defTabSz="797174" rtl="0" eaLnBrk="1" latinLnBrk="0" hangingPunct="1">
      <a:defRPr sz="1569" kern="1200">
        <a:solidFill>
          <a:schemeClr val="tx1"/>
        </a:solidFill>
        <a:latin typeface="+mn-lt"/>
        <a:ea typeface="+mn-ea"/>
        <a:cs typeface="+mn-cs"/>
      </a:defRPr>
    </a:lvl5pPr>
    <a:lvl6pPr marL="1992935" algn="l" defTabSz="797174" rtl="0" eaLnBrk="1" latinLnBrk="0" hangingPunct="1">
      <a:defRPr sz="1569" kern="1200">
        <a:solidFill>
          <a:schemeClr val="tx1"/>
        </a:solidFill>
        <a:latin typeface="+mn-lt"/>
        <a:ea typeface="+mn-ea"/>
        <a:cs typeface="+mn-cs"/>
      </a:defRPr>
    </a:lvl6pPr>
    <a:lvl7pPr marL="2391522" algn="l" defTabSz="797174" rtl="0" eaLnBrk="1" latinLnBrk="0" hangingPunct="1">
      <a:defRPr sz="1569" kern="1200">
        <a:solidFill>
          <a:schemeClr val="tx1"/>
        </a:solidFill>
        <a:latin typeface="+mn-lt"/>
        <a:ea typeface="+mn-ea"/>
        <a:cs typeface="+mn-cs"/>
      </a:defRPr>
    </a:lvl7pPr>
    <a:lvl8pPr marL="2790109" algn="l" defTabSz="797174" rtl="0" eaLnBrk="1" latinLnBrk="0" hangingPunct="1">
      <a:defRPr sz="1569" kern="1200">
        <a:solidFill>
          <a:schemeClr val="tx1"/>
        </a:solidFill>
        <a:latin typeface="+mn-lt"/>
        <a:ea typeface="+mn-ea"/>
        <a:cs typeface="+mn-cs"/>
      </a:defRPr>
    </a:lvl8pPr>
    <a:lvl9pPr marL="3188696" algn="l" defTabSz="797174" rtl="0" eaLnBrk="1" latinLnBrk="0" hangingPunct="1">
      <a:defRPr sz="1569"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2190D22-B9BC-4008-9728-56BE786A10C8}">
          <p14:sldIdLst>
            <p14:sldId id="256"/>
            <p14:sldId id="269"/>
            <p14:sldId id="270"/>
            <p14:sldId id="271"/>
            <p14:sldId id="258"/>
            <p14:sldId id="261"/>
            <p14:sldId id="267"/>
            <p14:sldId id="279"/>
            <p14:sldId id="276"/>
            <p14:sldId id="278"/>
            <p14:sldId id="275"/>
            <p14:sldId id="264"/>
            <p14:sldId id="283"/>
            <p14:sldId id="284"/>
            <p14:sldId id="285"/>
            <p14:sldId id="259"/>
          </p14:sldIdLst>
        </p14:section>
      </p14:sectionLst>
    </p:ext>
    <p:ext uri="{EFAFB233-063F-42B5-8137-9DF3F51BA10A}">
      <p15:sldGuideLst xmlns:p15="http://schemas.microsoft.com/office/powerpoint/2012/main">
        <p15:guide id="1" orient="horz" pos="1800">
          <p15:clr>
            <a:srgbClr val="A4A3A4"/>
          </p15:clr>
        </p15:guide>
        <p15:guide id="2" pos="32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Vincent" initials="VG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69847" autoAdjust="0"/>
  </p:normalViewPr>
  <p:slideViewPr>
    <p:cSldViewPr snapToGrid="0" snapToObjects="1">
      <p:cViewPr varScale="1">
        <p:scale>
          <a:sx n="61" d="100"/>
          <a:sy n="61" d="100"/>
        </p:scale>
        <p:origin x="1398" y="6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Tw-res-p01\dno-ot\PE\Exploitation-Production\ExploitCPD%20%20-%20TRAVAIL\50%20Conception%20de%20services\55%20Exploitation\PEPS\Utilisateur\Comptes\comptes_utilisateu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Tw-res-p01\dno-ot\PE\Exploitation-Production\ExploitCPD%20%20-%20TRAVAIL\50%20Conception%20de%20services\55%20Exploitation\PEPS\Utilisateur\Comptes\comptes_utilisateu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sz="1400" b="1" i="0" u="none" strike="noStrike" kern="1200" cap="all" spc="120" normalizeH="0" baseline="0" dirty="0" smtClean="0">
                <a:solidFill>
                  <a:prstClr val="black">
                    <a:lumMod val="65000"/>
                    <a:lumOff val="35000"/>
                  </a:prstClr>
                </a:solidFill>
                <a:effectLst/>
                <a:latin typeface="+mn-lt"/>
                <a:ea typeface="+mn-ea"/>
                <a:cs typeface="+mn-cs"/>
              </a:rPr>
              <a:t>User </a:t>
            </a:r>
            <a:r>
              <a:rPr lang="fr-FR" sz="1400" b="1" i="0" u="none" strike="noStrike" kern="1200" cap="all" spc="120" normalizeH="0" baseline="0" dirty="0" err="1" smtClean="0">
                <a:solidFill>
                  <a:prstClr val="black">
                    <a:lumMod val="65000"/>
                    <a:lumOff val="35000"/>
                  </a:prstClr>
                </a:solidFill>
                <a:effectLst/>
                <a:latin typeface="+mn-lt"/>
                <a:ea typeface="+mn-ea"/>
                <a:cs typeface="+mn-cs"/>
              </a:rPr>
              <a:t>community</a:t>
            </a:r>
            <a:r>
              <a:rPr lang="fr-FR" sz="1400" b="1" i="0" u="none" strike="noStrike" kern="1200" cap="all" spc="120" normalizeH="0" baseline="0" dirty="0" smtClean="0">
                <a:solidFill>
                  <a:prstClr val="black">
                    <a:lumMod val="65000"/>
                    <a:lumOff val="35000"/>
                  </a:prstClr>
                </a:solidFill>
                <a:effectLst/>
                <a:latin typeface="+mn-lt"/>
                <a:ea typeface="+mn-ea"/>
                <a:cs typeface="+mn-cs"/>
              </a:rPr>
              <a:t> BREAKDOWN</a:t>
            </a:r>
            <a:endParaRPr lang="fr-FR" sz="1400" b="1" i="0" u="none" strike="noStrike" kern="1200" cap="all" spc="120" normalizeH="0" baseline="0" dirty="0">
              <a:solidFill>
                <a:prstClr val="black">
                  <a:lumMod val="65000"/>
                  <a:lumOff val="35000"/>
                </a:prstClr>
              </a:solidFill>
              <a:effectLst/>
              <a:latin typeface="+mn-lt"/>
              <a:ea typeface="+mn-ea"/>
              <a:cs typeface="+mn-cs"/>
            </a:endParaRPr>
          </a:p>
        </c:rich>
      </c:tx>
      <c:layout>
        <c:manualLayout>
          <c:xMode val="edge"/>
          <c:yMode val="edge"/>
          <c:x val="0.25152864421565035"/>
          <c:y val="4.115644756664529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categories!$A$4</c:f>
              <c:strCache>
                <c:ptCount val="1"/>
                <c:pt idx="0">
                  <c:v>Domain</c:v>
                </c:pt>
              </c:strCache>
            </c:strRef>
          </c:tx>
          <c:explosion val="25"/>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B16-4976-B379-C769439D7D6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B16-4976-B379-C769439D7D6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B16-4976-B379-C769439D7D6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B16-4976-B379-C769439D7D6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categories!$A$5:$A$8</c:f>
              <c:strCache>
                <c:ptCount val="4"/>
                <c:pt idx="0">
                  <c:v>Research</c:v>
                </c:pt>
                <c:pt idx="1">
                  <c:v>Commercial</c:v>
                </c:pt>
                <c:pt idx="2">
                  <c:v>Education</c:v>
                </c:pt>
                <c:pt idx="3">
                  <c:v>Other</c:v>
                </c:pt>
              </c:strCache>
            </c:strRef>
          </c:cat>
          <c:val>
            <c:numRef>
              <c:f>categories!$B$5:$B$8</c:f>
              <c:numCache>
                <c:formatCode>General</c:formatCode>
                <c:ptCount val="4"/>
                <c:pt idx="0">
                  <c:v>1556</c:v>
                </c:pt>
                <c:pt idx="1">
                  <c:v>229</c:v>
                </c:pt>
                <c:pt idx="2">
                  <c:v>487</c:v>
                </c:pt>
                <c:pt idx="3">
                  <c:v>991</c:v>
                </c:pt>
              </c:numCache>
            </c:numRef>
          </c:val>
          <c:extLst>
            <c:ext xmlns:c16="http://schemas.microsoft.com/office/drawing/2014/chart" uri="{C3380CC4-5D6E-409C-BE32-E72D297353CC}">
              <c16:uniqueId val="{00000008-AB16-4976-B379-C769439D7D62}"/>
            </c:ext>
          </c:extLst>
        </c:ser>
        <c:dLbls>
          <c:dLblPos val="ctr"/>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fr-FR" sz="1400" b="1" i="0" cap="all" baseline="0" dirty="0" smtClean="0">
                <a:effectLst/>
              </a:rPr>
              <a:t>USER ACCOUNT EVOLUTION</a:t>
            </a:r>
            <a:endParaRPr lang="fr-FR" sz="1400" dirty="0">
              <a:effectLst/>
            </a:endParaRPr>
          </a:p>
          <a:p>
            <a:pPr>
              <a:defRPr sz="1400"/>
            </a:pPr>
            <a:endParaRPr lang="fr-FR" sz="1400" dirty="0"/>
          </a:p>
        </c:rich>
      </c:tx>
      <c:layout>
        <c:manualLayout>
          <c:xMode val="edge"/>
          <c:yMode val="edge"/>
          <c:x val="0.20850610541152231"/>
          <c:y val="3.0921112029946029E-2"/>
        </c:manualLayout>
      </c:layout>
      <c:overlay val="1"/>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24374733719411"/>
          <c:y val="0.19746798710312527"/>
          <c:w val="0.8318046806649172"/>
          <c:h val="0.59005577427821521"/>
        </c:manualLayout>
      </c:layout>
      <c:bar3DChart>
        <c:barDir val="col"/>
        <c:grouping val="stacked"/>
        <c:varyColors val="0"/>
        <c:ser>
          <c:idx val="0"/>
          <c:order val="0"/>
          <c:tx>
            <c:strRef>
              <c:f>'comptes utilisateur'!$B$9</c:f>
              <c:strCache>
                <c:ptCount val="1"/>
                <c:pt idx="0">
                  <c:v>cumul n-1</c:v>
                </c:pt>
              </c:strCache>
            </c:strRef>
          </c:tx>
          <c:spPr>
            <a:solidFill>
              <a:schemeClr val="accent1"/>
            </a:solidFill>
            <a:ln>
              <a:noFill/>
            </a:ln>
            <a:effectLst/>
            <a:sp3d/>
          </c:spPr>
          <c:invertIfNegative val="0"/>
          <c:dLbls>
            <c:dLbl>
              <c:idx val="0"/>
              <c:layout>
                <c:manualLayout>
                  <c:x val="2.175328757263799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383-4A3A-9416-EFB10D2A8F05}"/>
                </c:ext>
              </c:extLst>
            </c:dLbl>
            <c:dLbl>
              <c:idx val="1"/>
              <c:layout>
                <c:manualLayout>
                  <c:x val="2.175328757263799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383-4A3A-9416-EFB10D2A8F05}"/>
                </c:ext>
              </c:extLst>
            </c:dLbl>
            <c:dLbl>
              <c:idx val="2"/>
              <c:layout>
                <c:manualLayout>
                  <c:x val="4.3506575145275594E-3"/>
                  <c:y val="-7.124092009059062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383-4A3A-9416-EFB10D2A8F05}"/>
                </c:ext>
              </c:extLst>
            </c:dLbl>
            <c:dLbl>
              <c:idx val="3"/>
              <c:layout>
                <c:manualLayout>
                  <c:x val="4.3506575145275594E-3"/>
                  <c:y val="-7.124092009059062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383-4A3A-9416-EFB10D2A8F05}"/>
                </c:ext>
              </c:extLst>
            </c:dLbl>
            <c:dLbl>
              <c:idx val="4"/>
              <c:layout>
                <c:manualLayout>
                  <c:x val="6.5259862717913985E-3"/>
                  <c:y val="-7.124092009059062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383-4A3A-9416-EFB10D2A8F05}"/>
                </c:ext>
              </c:extLst>
            </c:dLbl>
            <c:dLbl>
              <c:idx val="5"/>
              <c:layout>
                <c:manualLayout>
                  <c:x val="4.3506575145275993E-3"/>
                  <c:y val="7.124092009059062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383-4A3A-9416-EFB10D2A8F05}"/>
                </c:ext>
              </c:extLst>
            </c:dLbl>
            <c:dLbl>
              <c:idx val="6"/>
              <c:layout>
                <c:manualLayout>
                  <c:x val="4.3506575145275993E-3"/>
                  <c:y val="-7.124092009059062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383-4A3A-9416-EFB10D2A8F05}"/>
                </c:ext>
              </c:extLst>
            </c:dLbl>
            <c:dLbl>
              <c:idx val="7"/>
              <c:layout>
                <c:manualLayout>
                  <c:x val="4.350657514527519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383-4A3A-9416-EFB10D2A8F05}"/>
                </c:ext>
              </c:extLst>
            </c:dLbl>
            <c:dLbl>
              <c:idx val="8"/>
              <c:layout>
                <c:manualLayout>
                  <c:x val="4.35065751452759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383-4A3A-9416-EFB10D2A8F05}"/>
                </c:ext>
              </c:extLst>
            </c:dLbl>
            <c:dLbl>
              <c:idx val="9"/>
              <c:layout>
                <c:manualLayout>
                  <c:x val="4.350657514527519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383-4A3A-9416-EFB10D2A8F05}"/>
                </c:ext>
              </c:extLst>
            </c:dLbl>
            <c:dLbl>
              <c:idx val="10"/>
              <c:layout>
                <c:manualLayout>
                  <c:x val="4.35065751452759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383-4A3A-9416-EFB10D2A8F05}"/>
                </c:ext>
              </c:extLst>
            </c:dLbl>
            <c:dLbl>
              <c:idx val="11"/>
              <c:layout>
                <c:manualLayout>
                  <c:x val="4.3506575145274397E-3"/>
                  <c:y val="-3.88591325846065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1383-4A3A-9416-EFB10D2A8F05}"/>
                </c:ext>
              </c:extLst>
            </c:dLbl>
            <c:dLbl>
              <c:idx val="12"/>
              <c:layout>
                <c:manualLayout>
                  <c:x val="4.3506575145277589E-3"/>
                  <c:y val="-3.885913258460729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383-4A3A-9416-EFB10D2A8F05}"/>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'comptes utilisateur'!$A$30:$A$42</c:f>
              <c:numCache>
                <c:formatCode>mmm\-yy</c:formatCode>
                <c:ptCount val="13"/>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numCache>
            </c:numRef>
          </c:cat>
          <c:val>
            <c:numRef>
              <c:f>'comptes utilisateur'!$B$30:$B$42</c:f>
              <c:numCache>
                <c:formatCode>General</c:formatCode>
                <c:ptCount val="13"/>
                <c:pt idx="0">
                  <c:v>1693</c:v>
                </c:pt>
                <c:pt idx="1">
                  <c:v>1782</c:v>
                </c:pt>
                <c:pt idx="2">
                  <c:v>1898</c:v>
                </c:pt>
                <c:pt idx="3">
                  <c:v>2033</c:v>
                </c:pt>
                <c:pt idx="4">
                  <c:v>2118</c:v>
                </c:pt>
                <c:pt idx="5">
                  <c:v>2181</c:v>
                </c:pt>
                <c:pt idx="6">
                  <c:v>2250</c:v>
                </c:pt>
                <c:pt idx="7">
                  <c:v>2362</c:v>
                </c:pt>
                <c:pt idx="8">
                  <c:v>2476</c:v>
                </c:pt>
                <c:pt idx="9">
                  <c:v>2566</c:v>
                </c:pt>
                <c:pt idx="10">
                  <c:v>2671</c:v>
                </c:pt>
                <c:pt idx="11">
                  <c:v>2793</c:v>
                </c:pt>
                <c:pt idx="12">
                  <c:v>3087</c:v>
                </c:pt>
              </c:numCache>
            </c:numRef>
          </c:val>
          <c:extLst>
            <c:ext xmlns:c16="http://schemas.microsoft.com/office/drawing/2014/chart" uri="{C3380CC4-5D6E-409C-BE32-E72D297353CC}">
              <c16:uniqueId val="{00000000-1383-4A3A-9416-EFB10D2A8F05}"/>
            </c:ext>
          </c:extLst>
        </c:ser>
        <c:ser>
          <c:idx val="1"/>
          <c:order val="1"/>
          <c:tx>
            <c:strRef>
              <c:f>'comptes utilisateur'!$C$9</c:f>
              <c:strCache>
                <c:ptCount val="1"/>
                <c:pt idx="0">
                  <c:v>comptes créés </c:v>
                </c:pt>
              </c:strCache>
            </c:strRef>
          </c:tx>
          <c:spPr>
            <a:solidFill>
              <a:schemeClr val="accent2"/>
            </a:solidFill>
            <a:ln>
              <a:noFill/>
            </a:ln>
            <a:effectLst/>
            <a:sp3d/>
          </c:spPr>
          <c:invertIfNegative val="0"/>
          <c:dLbls>
            <c:dLbl>
              <c:idx val="0"/>
              <c:layout>
                <c:manualLayout>
                  <c:x val="4.3506575145276193E-3"/>
                  <c:y val="3.8859132584605871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383-4A3A-9416-EFB10D2A8F05}"/>
                </c:ext>
              </c:extLst>
            </c:dLbl>
            <c:dLbl>
              <c:idx val="1"/>
              <c:layout>
                <c:manualLayout>
                  <c:x val="4.3506575145275594E-3"/>
                  <c:y val="3.8859132584606582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1383-4A3A-9416-EFB10D2A8F05}"/>
                </c:ext>
              </c:extLst>
            </c:dLbl>
            <c:dLbl>
              <c:idx val="2"/>
              <c:layout>
                <c:manualLayout>
                  <c:x val="4.3506575145275993E-3"/>
                  <c:y val="3.8859132584606582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1383-4A3A-9416-EFB10D2A8F05}"/>
                </c:ext>
              </c:extLst>
            </c:dLbl>
            <c:dLbl>
              <c:idx val="3"/>
              <c:layout>
                <c:manualLayout>
                  <c:x val="4.3506575145275993E-3"/>
                  <c:y val="3.8859132584606582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383-4A3A-9416-EFB10D2A8F05}"/>
                </c:ext>
              </c:extLst>
            </c:dLbl>
            <c:dLbl>
              <c:idx val="4"/>
              <c:layout>
                <c:manualLayout>
                  <c:x val="4.3506575145275993E-3"/>
                  <c:y val="7.771826516921316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1383-4A3A-9416-EFB10D2A8F05}"/>
                </c:ext>
              </c:extLst>
            </c:dLbl>
            <c:dLbl>
              <c:idx val="5"/>
              <c:layout>
                <c:manualLayout>
                  <c:x val="4.3506575145275195E-3"/>
                  <c:y val="7.771826516921316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383-4A3A-9416-EFB10D2A8F05}"/>
                </c:ext>
              </c:extLst>
            </c:dLbl>
            <c:dLbl>
              <c:idx val="6"/>
              <c:layout>
                <c:manualLayout>
                  <c:x val="4.3506575145275993E-3"/>
                  <c:y val="7.771826516921316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1383-4A3A-9416-EFB10D2A8F05}"/>
                </c:ext>
              </c:extLst>
            </c:dLbl>
            <c:dLbl>
              <c:idx val="7"/>
              <c:layout>
                <c:manualLayout>
                  <c:x val="4.3506575145275993E-3"/>
                  <c:y val="3.8859132584606582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383-4A3A-9416-EFB10D2A8F05}"/>
                </c:ext>
              </c:extLst>
            </c:dLbl>
            <c:dLbl>
              <c:idx val="8"/>
              <c:layout>
                <c:manualLayout>
                  <c:x val="6.5259862717913985E-3"/>
                  <c:y val="7.771826516921316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1383-4A3A-9416-EFB10D2A8F05}"/>
                </c:ext>
              </c:extLst>
            </c:dLbl>
            <c:dLbl>
              <c:idx val="9"/>
              <c:layout>
                <c:manualLayout>
                  <c:x val="4.5897723920976189E-3"/>
                  <c:y val="3.8859132584606582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383-4A3A-9416-EFB10D2A8F05}"/>
                </c:ext>
              </c:extLst>
            </c:dLbl>
            <c:dLbl>
              <c:idx val="10"/>
              <c:layout>
                <c:manualLayout>
                  <c:x val="4.7093298308825892E-3"/>
                  <c:y val="7.7718265169212453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383-4A3A-9416-EFB10D2A8F05}"/>
                </c:ext>
              </c:extLst>
            </c:dLbl>
            <c:dLbl>
              <c:idx val="11"/>
              <c:layout>
                <c:manualLayout>
                  <c:x val="6.8846585881465481E-3"/>
                  <c:y val="-7.771826516921316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383-4A3A-9416-EFB10D2A8F05}"/>
                </c:ext>
              </c:extLst>
            </c:dLbl>
            <c:dLbl>
              <c:idx val="12"/>
              <c:layout>
                <c:manualLayout>
                  <c:x val="6.8846585881463885E-3"/>
                  <c:y val="-1.1657739775382011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fld id="{A693D7B4-58D4-4E3D-AD38-5E6886B80F80}" type="VALUE">
                      <a:rPr lang="en-US" sz="900"/>
                      <a:pPr>
                        <a:defRPr sz="1050"/>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1383-4A3A-9416-EFB10D2A8F05}"/>
                </c:ext>
              </c:extLst>
            </c:dLbl>
            <c:spPr>
              <a:noFill/>
              <a:ln>
                <a:noFill/>
              </a:ln>
              <a:effectLst/>
            </c:spPr>
            <c:txPr>
              <a:bodyPr rot="0" spcFirstLastPara="1" vertOverflow="ellipsis" vert="horz" wrap="square" lIns="38100" tIns="19050" rIns="38100" bIns="19050" anchor="ctr" anchorCtr="1">
                <a:spAutoFit/>
              </a:bodyPr>
              <a:lstStyle/>
              <a:p>
                <a:pPr>
                  <a:defRPr sz="1068"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'comptes utilisateur'!$A$30:$A$42</c:f>
              <c:numCache>
                <c:formatCode>mmm\-yy</c:formatCode>
                <c:ptCount val="13"/>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numCache>
            </c:numRef>
          </c:cat>
          <c:val>
            <c:numRef>
              <c:f>'comptes utilisateur'!$C$30:$C$42</c:f>
              <c:numCache>
                <c:formatCode>General</c:formatCode>
                <c:ptCount val="13"/>
                <c:pt idx="0">
                  <c:v>89</c:v>
                </c:pt>
                <c:pt idx="1">
                  <c:v>116</c:v>
                </c:pt>
                <c:pt idx="2">
                  <c:v>135</c:v>
                </c:pt>
                <c:pt idx="3">
                  <c:v>85</c:v>
                </c:pt>
                <c:pt idx="4">
                  <c:v>63</c:v>
                </c:pt>
                <c:pt idx="5">
                  <c:v>69</c:v>
                </c:pt>
                <c:pt idx="6">
                  <c:v>112</c:v>
                </c:pt>
                <c:pt idx="7">
                  <c:v>114</c:v>
                </c:pt>
                <c:pt idx="8">
                  <c:v>90</c:v>
                </c:pt>
                <c:pt idx="9">
                  <c:v>105</c:v>
                </c:pt>
                <c:pt idx="10">
                  <c:v>122</c:v>
                </c:pt>
                <c:pt idx="11">
                  <c:v>294</c:v>
                </c:pt>
                <c:pt idx="12">
                  <c:v>334</c:v>
                </c:pt>
              </c:numCache>
            </c:numRef>
          </c:val>
          <c:extLst>
            <c:ext xmlns:c16="http://schemas.microsoft.com/office/drawing/2014/chart" uri="{C3380CC4-5D6E-409C-BE32-E72D297353CC}">
              <c16:uniqueId val="{00000005-1383-4A3A-9416-EFB10D2A8F05}"/>
            </c:ext>
          </c:extLst>
        </c:ser>
        <c:dLbls>
          <c:showLegendKey val="0"/>
          <c:showVal val="1"/>
          <c:showCatName val="0"/>
          <c:showSerName val="0"/>
          <c:showPercent val="0"/>
          <c:showBubbleSize val="0"/>
        </c:dLbls>
        <c:gapWidth val="79"/>
        <c:shape val="cylinder"/>
        <c:axId val="71057408"/>
        <c:axId val="71058944"/>
        <c:axId val="0"/>
      </c:bar3DChart>
      <c:dateAx>
        <c:axId val="71057408"/>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fr-FR"/>
          </a:p>
        </c:txPr>
        <c:crossAx val="71058944"/>
        <c:crosses val="autoZero"/>
        <c:auto val="1"/>
        <c:lblOffset val="100"/>
        <c:baseTimeUnit val="months"/>
      </c:dateAx>
      <c:valAx>
        <c:axId val="71058944"/>
        <c:scaling>
          <c:orientation val="minMax"/>
        </c:scaling>
        <c:delete val="1"/>
        <c:axPos val="l"/>
        <c:numFmt formatCode="General" sourceLinked="1"/>
        <c:majorTickMark val="none"/>
        <c:minorTickMark val="none"/>
        <c:tickLblPos val="nextTo"/>
        <c:crossAx val="71057408"/>
        <c:crosses val="autoZero"/>
        <c:crossBetween val="between"/>
      </c:valAx>
      <c:spPr>
        <a:noFill/>
        <a:ln>
          <a:noFill/>
        </a:ln>
        <a:effectLst/>
      </c:spPr>
    </c:plotArea>
    <c:legend>
      <c:legendPos val="t"/>
      <c:layout>
        <c:manualLayout>
          <c:xMode val="edge"/>
          <c:yMode val="edge"/>
          <c:x val="0.6895797299098112"/>
          <c:y val="0.96340540631506799"/>
          <c:w val="0.30665311414386454"/>
          <c:h val="3.42468150385311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482EF04B-C8AE-4EBC-9A5E-6DB80DE6A688}" type="datetimeFigureOut">
              <a:rPr lang="fr-FR" smtClean="0"/>
              <a:t>24/05/2018</a:t>
            </a:fld>
            <a:endParaRPr lang="fr-FR"/>
          </a:p>
        </p:txBody>
      </p:sp>
      <p:sp>
        <p:nvSpPr>
          <p:cNvPr id="4" name="Espace réservé du pied de page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66E9107E-FEEA-4146-8884-FCE9CC0B8D9D}" type="slidenum">
              <a:rPr lang="fr-FR" smtClean="0"/>
              <a:t>‹N°›</a:t>
            </a:fld>
            <a:endParaRPr lang="fr-FR"/>
          </a:p>
        </p:txBody>
      </p:sp>
    </p:spTree>
    <p:extLst>
      <p:ext uri="{BB962C8B-B14F-4D97-AF65-F5344CB8AC3E}">
        <p14:creationId xmlns:p14="http://schemas.microsoft.com/office/powerpoint/2010/main" val="90419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1B93242-A1A9-CC43-A2EE-9EE798A2CEAF}" type="datetimeFigureOut">
              <a:rPr lang="fr-FR" smtClean="0"/>
              <a:t>24/05/2018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10E462F-C152-3342-BD7F-580EF8FAFC2F}" type="slidenum">
              <a:rPr lang="fr-FR" smtClean="0"/>
              <a:t>‹N°›</a:t>
            </a:fld>
            <a:endParaRPr lang="fr-FR"/>
          </a:p>
        </p:txBody>
      </p:sp>
    </p:spTree>
    <p:extLst>
      <p:ext uri="{BB962C8B-B14F-4D97-AF65-F5344CB8AC3E}">
        <p14:creationId xmlns:p14="http://schemas.microsoft.com/office/powerpoint/2010/main" val="769379439"/>
      </p:ext>
    </p:extLst>
  </p:cSld>
  <p:clrMap bg1="lt1" tx1="dk1" bg2="lt2" tx2="dk2" accent1="accent1" accent2="accent2" accent3="accent3" accent4="accent4" accent5="accent5" accent6="accent6" hlink="hlink" folHlink="folHlink"/>
  <p:notesStyle>
    <a:lvl1pPr marL="0" algn="l" defTabSz="797174" rtl="0" eaLnBrk="1" latinLnBrk="0" hangingPunct="1">
      <a:defRPr sz="1046" kern="1200">
        <a:solidFill>
          <a:schemeClr val="tx1"/>
        </a:solidFill>
        <a:latin typeface="+mn-lt"/>
        <a:ea typeface="+mn-ea"/>
        <a:cs typeface="+mn-cs"/>
      </a:defRPr>
    </a:lvl1pPr>
    <a:lvl2pPr marL="398587" algn="l" defTabSz="797174" rtl="0" eaLnBrk="1" latinLnBrk="0" hangingPunct="1">
      <a:defRPr sz="1046" kern="1200">
        <a:solidFill>
          <a:schemeClr val="tx1"/>
        </a:solidFill>
        <a:latin typeface="+mn-lt"/>
        <a:ea typeface="+mn-ea"/>
        <a:cs typeface="+mn-cs"/>
      </a:defRPr>
    </a:lvl2pPr>
    <a:lvl3pPr marL="797174" algn="l" defTabSz="797174" rtl="0" eaLnBrk="1" latinLnBrk="0" hangingPunct="1">
      <a:defRPr sz="1046" kern="1200">
        <a:solidFill>
          <a:schemeClr val="tx1"/>
        </a:solidFill>
        <a:latin typeface="+mn-lt"/>
        <a:ea typeface="+mn-ea"/>
        <a:cs typeface="+mn-cs"/>
      </a:defRPr>
    </a:lvl3pPr>
    <a:lvl4pPr marL="1195761" algn="l" defTabSz="797174" rtl="0" eaLnBrk="1" latinLnBrk="0" hangingPunct="1">
      <a:defRPr sz="1046" kern="1200">
        <a:solidFill>
          <a:schemeClr val="tx1"/>
        </a:solidFill>
        <a:latin typeface="+mn-lt"/>
        <a:ea typeface="+mn-ea"/>
        <a:cs typeface="+mn-cs"/>
      </a:defRPr>
    </a:lvl4pPr>
    <a:lvl5pPr marL="1594348" algn="l" defTabSz="797174" rtl="0" eaLnBrk="1" latinLnBrk="0" hangingPunct="1">
      <a:defRPr sz="1046" kern="1200">
        <a:solidFill>
          <a:schemeClr val="tx1"/>
        </a:solidFill>
        <a:latin typeface="+mn-lt"/>
        <a:ea typeface="+mn-ea"/>
        <a:cs typeface="+mn-cs"/>
      </a:defRPr>
    </a:lvl5pPr>
    <a:lvl6pPr marL="1992935" algn="l" defTabSz="797174" rtl="0" eaLnBrk="1" latinLnBrk="0" hangingPunct="1">
      <a:defRPr sz="1046" kern="1200">
        <a:solidFill>
          <a:schemeClr val="tx1"/>
        </a:solidFill>
        <a:latin typeface="+mn-lt"/>
        <a:ea typeface="+mn-ea"/>
        <a:cs typeface="+mn-cs"/>
      </a:defRPr>
    </a:lvl6pPr>
    <a:lvl7pPr marL="2391522" algn="l" defTabSz="797174" rtl="0" eaLnBrk="1" latinLnBrk="0" hangingPunct="1">
      <a:defRPr sz="1046" kern="1200">
        <a:solidFill>
          <a:schemeClr val="tx1"/>
        </a:solidFill>
        <a:latin typeface="+mn-lt"/>
        <a:ea typeface="+mn-ea"/>
        <a:cs typeface="+mn-cs"/>
      </a:defRPr>
    </a:lvl7pPr>
    <a:lvl8pPr marL="2790109" algn="l" defTabSz="797174" rtl="0" eaLnBrk="1" latinLnBrk="0" hangingPunct="1">
      <a:defRPr sz="1046" kern="1200">
        <a:solidFill>
          <a:schemeClr val="tx1"/>
        </a:solidFill>
        <a:latin typeface="+mn-lt"/>
        <a:ea typeface="+mn-ea"/>
        <a:cs typeface="+mn-cs"/>
      </a:defRPr>
    </a:lvl8pPr>
    <a:lvl9pPr marL="3188696" algn="l" defTabSz="797174" rtl="0" eaLnBrk="1" latinLnBrk="0" hangingPunct="1">
      <a:defRPr sz="10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GOOD MORNING LADIES AND GENTLEMEN MY NAME IS VINCENT</a:t>
            </a:r>
            <a:r>
              <a:rPr lang="fr-FR" baseline="0" dirty="0" smtClean="0"/>
              <a:t> GARCIA,</a:t>
            </a:r>
          </a:p>
          <a:p>
            <a:endParaRPr lang="fr-FR" baseline="0" dirty="0" smtClean="0"/>
          </a:p>
          <a:p>
            <a:r>
              <a:rPr lang="fr-FR" baseline="0" dirty="0" smtClean="0"/>
              <a:t>I AM THE PRODUCTION MANAGER OF PEPS WICH IS THE FRENCH PLATFORM FOR SENTINEL PRODUCT</a:t>
            </a:r>
          </a:p>
          <a:p>
            <a:endParaRPr lang="fr-FR" baseline="0" dirty="0" smtClean="0"/>
          </a:p>
          <a:p>
            <a:r>
              <a:rPr lang="fr-FR" baseline="0" dirty="0" smtClean="0"/>
              <a:t>TODAY YOU WILL DISCOVER THE BESTS FEATURES OF PEPS </a:t>
            </a:r>
          </a:p>
          <a:p>
            <a:endParaRPr lang="fr-FR" baseline="0" dirty="0" smtClean="0"/>
          </a:p>
          <a:p>
            <a:r>
              <a:rPr lang="fr-FR" baseline="0" dirty="0" smtClean="0"/>
              <a:t>I WILL BE HAPPY TO ANSWER ANY QUESTION YOU MAY HAVE AT THE END OF THE PRESENTATION</a:t>
            </a:r>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a:t>
            </a:fld>
            <a:endParaRPr lang="fr-FR"/>
          </a:p>
        </p:txBody>
      </p:sp>
    </p:spTree>
    <p:extLst>
      <p:ext uri="{BB962C8B-B14F-4D97-AF65-F5344CB8AC3E}">
        <p14:creationId xmlns:p14="http://schemas.microsoft.com/office/powerpoint/2010/main" val="366435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LET’S TAKE A LOOK AT THE SUCCESS OF</a:t>
            </a:r>
            <a:r>
              <a:rPr lang="fr-FR" baseline="0" dirty="0" smtClean="0"/>
              <a:t> PEPS</a:t>
            </a:r>
          </a:p>
          <a:p>
            <a:endParaRPr lang="fr-FR" baseline="0" dirty="0" smtClean="0"/>
          </a:p>
          <a:p>
            <a:r>
              <a:rPr lang="fr-FR" baseline="0" dirty="0" smtClean="0"/>
              <a:t>HERE WE CAN SEE THE NUMBER OF USERS OVER THE LAST 12 MONTH PERIOD</a:t>
            </a:r>
          </a:p>
          <a:p>
            <a:endParaRPr lang="fr-FR" baseline="0" dirty="0" smtClean="0"/>
          </a:p>
          <a:p>
            <a:r>
              <a:rPr lang="fr-FR" baseline="0" dirty="0" smtClean="0"/>
              <a:t>THE NUMBER OF USERS HAS INCREASED CONTINOUSLY BY 100 USERS A MONTH</a:t>
            </a:r>
          </a:p>
          <a:p>
            <a:endParaRPr lang="fr-FR" baseline="0" dirty="0" smtClean="0"/>
          </a:p>
          <a:p>
            <a:r>
              <a:rPr lang="fr-FR" baseline="0" dirty="0" smtClean="0"/>
              <a:t>IN MARCH AND APRIL 2017, THE NUMBER HAS INCREASED BY 300 USERS PER MONTH, THIS SUCCESS IS CLEARLY DUE TO WORD OF MOUTH ADVERTISING DUE TO EXCELLENT PERFORMANCES OF PEPS. USERS SPREAD THE WORD.</a:t>
            </a:r>
          </a:p>
          <a:p>
            <a:endParaRPr lang="fr-FR" baseline="0" dirty="0" smtClean="0"/>
          </a:p>
          <a:p>
            <a:r>
              <a:rPr lang="fr-FR" baseline="0" dirty="0" smtClean="0"/>
              <a:t>WE HAVE IDENTIFIED CLEARLY 4 PROFILES OF USERS :</a:t>
            </a:r>
          </a:p>
          <a:p>
            <a:r>
              <a:rPr lang="fr-FR" baseline="0" dirty="0" smtClean="0"/>
              <a:t>THE FIRST NOT SO SURPRISING THE RESEARCH COMMUNITY,</a:t>
            </a:r>
          </a:p>
          <a:p>
            <a:r>
              <a:rPr lang="fr-FR" baseline="0" dirty="0" smtClean="0"/>
              <a:t>30% OF THE USERS ARE DIFFICULT TO IDENTIFY</a:t>
            </a:r>
          </a:p>
          <a:p>
            <a:r>
              <a:rPr lang="fr-FR" baseline="0" dirty="0" smtClean="0"/>
              <a:t>15 % COME FROM DIFFERENT EDUCATIONNAL INSTITUTION </a:t>
            </a:r>
          </a:p>
          <a:p>
            <a:r>
              <a:rPr lang="fr-FR" baseline="0" dirty="0" smtClean="0"/>
              <a:t>AND FINALLY 7% OF OUR USERS USE PEPS FOR BUSINESS PURPOSES</a:t>
            </a:r>
          </a:p>
          <a:p>
            <a:endParaRPr lang="fr-FR" baseline="0" dirty="0" smtClean="0"/>
          </a:p>
          <a:p>
            <a:r>
              <a:rPr lang="fr-FR" b="1" baseline="0" dirty="0" smtClean="0"/>
              <a:t>WE ARE QUITE PROUD OF THIS RESULT AS ONE OF THE KEY AIM OF PEPS IS TO DEVELOP NEW BUSINNES OPPORTUNITIES USING SPATIAL DATA</a:t>
            </a:r>
            <a:endParaRPr lang="fr-FR" b="1"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10</a:t>
            </a:fld>
            <a:endParaRPr lang="fr-FR"/>
          </a:p>
        </p:txBody>
      </p:sp>
    </p:spTree>
    <p:extLst>
      <p:ext uri="{BB962C8B-B14F-4D97-AF65-F5344CB8AC3E}">
        <p14:creationId xmlns:p14="http://schemas.microsoft.com/office/powerpoint/2010/main" val="121760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NOT ONLY DOES PEPS PROVIDE THE DATA WE ALSO PROVIDE AN ONLINE PROCESSING FACILITY TO HELP THE USER OBTAIN THE NECESSARY INFORMATION FROM THE DATA</a:t>
            </a:r>
          </a:p>
          <a:p>
            <a:endParaRPr lang="fr-FR" baseline="0" dirty="0" smtClean="0"/>
          </a:p>
          <a:p>
            <a:r>
              <a:rPr lang="fr-FR" baseline="0" dirty="0" smtClean="0"/>
              <a:t>THE CNES ALSO PROVIDES APPLICATION, AND USERS CAN CONTRIBUE TOO, AND SHARED THEIR APPLICATION TO THE COMMUNITY</a:t>
            </a:r>
          </a:p>
          <a:p>
            <a:endParaRPr lang="fr-FR" baseline="0" dirty="0" smtClean="0"/>
          </a:p>
          <a:p>
            <a:r>
              <a:rPr lang="fr-FR" baseline="0" dirty="0" smtClean="0"/>
              <a:t>WITH SIMPLE PROCESSING ALGORITHM THE RESULTS ARE AVAILABLE IN LESS THAN 2 MINUTES ON THE WEBSITE</a:t>
            </a:r>
            <a:endParaRPr lang="fr-FR" baseline="0" dirty="0" smtClean="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11</a:t>
            </a:fld>
            <a:endParaRPr lang="fr-FR"/>
          </a:p>
        </p:txBody>
      </p:sp>
    </p:spTree>
    <p:extLst>
      <p:ext uri="{BB962C8B-B14F-4D97-AF65-F5344CB8AC3E}">
        <p14:creationId xmlns:p14="http://schemas.microsoft.com/office/powerpoint/2010/main" val="198000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63499">
              <a:defRPr/>
            </a:pPr>
            <a:r>
              <a:rPr lang="fr-FR" baseline="0" dirty="0" smtClean="0"/>
              <a:t>SOMETIMES USERS/COMPANIES NEED TO PROCESS A VERY LARGE AMOUNT OF DATA </a:t>
            </a:r>
          </a:p>
          <a:p>
            <a:pPr defTabSz="863499">
              <a:defRPr/>
            </a:pPr>
            <a:endParaRPr lang="fr-FR" baseline="0" dirty="0" smtClean="0"/>
          </a:p>
          <a:p>
            <a:pPr defTabSz="863499">
              <a:defRPr/>
            </a:pPr>
            <a:r>
              <a:rPr lang="fr-FR" baseline="0" dirty="0" smtClean="0"/>
              <a:t>AFTER AN AGREEMENT, THE COMPANY CAN USE THE HOSTING INFRASTRUCTURE COMPOSED BY THE PEPS ARCHIVE LOCATED CLOSE TO THE HIGH PERFORMANCE COMPUTING CLUSTER</a:t>
            </a:r>
          </a:p>
          <a:p>
            <a:pPr defTabSz="863499">
              <a:defRPr/>
            </a:pPr>
            <a:endParaRPr lang="fr-FR" baseline="0" dirty="0" smtClean="0"/>
          </a:p>
          <a:p>
            <a:pPr defTabSz="863499">
              <a:defRPr/>
            </a:pPr>
            <a:r>
              <a:rPr lang="fr-FR" baseline="0" dirty="0" smtClean="0"/>
              <a:t>WE STANDARD SOFTWARE WPS AND DOCKER ON THE HOSTING INFRASTRUCTURE AND A META SCHEDULER NAMED PROACTIVE</a:t>
            </a:r>
          </a:p>
          <a:p>
            <a:pPr defTabSz="863499">
              <a:defRPr/>
            </a:pPr>
            <a:endParaRPr lang="fr-FR" baseline="0" dirty="0" smtClean="0"/>
          </a:p>
          <a:p>
            <a:pPr defTabSz="863499">
              <a:defRPr/>
            </a:pPr>
            <a:r>
              <a:rPr lang="fr-FR" baseline="0" dirty="0" smtClean="0"/>
              <a:t>PEPS GIVES THE POSSIBILITY OF SIMULTANOUSLY PROCESS A LARGE QUANTITY OF DATA</a:t>
            </a:r>
          </a:p>
          <a:p>
            <a:pPr defTabSz="863499">
              <a:defRPr/>
            </a:pPr>
            <a:endParaRPr lang="fr-FR" baseline="0" dirty="0" smtClean="0"/>
          </a:p>
          <a:p>
            <a:pPr defTabSz="863499">
              <a:defRPr/>
            </a:pPr>
            <a:r>
              <a:rPr lang="fr-FR" baseline="0" dirty="0" smtClean="0"/>
              <a:t>THIS THE BEST VALUABLE SERVICE PROVIDED BY PEPS, WE ALSO PROVIDE THE TECHNICAL AND THEMATICAL SUPPORT IF NECESSARY</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12</a:t>
            </a:fld>
            <a:endParaRPr lang="fr-FR"/>
          </a:p>
        </p:txBody>
      </p:sp>
    </p:spTree>
    <p:extLst>
      <p:ext uri="{BB962C8B-B14F-4D97-AF65-F5344CB8AC3E}">
        <p14:creationId xmlns:p14="http://schemas.microsoft.com/office/powerpoint/2010/main" val="271230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63499">
              <a:defRPr/>
            </a:pPr>
            <a:r>
              <a:rPr lang="fr-FR" baseline="0" dirty="0" smtClean="0"/>
              <a:t>WE HOST 4 COMPANIES ON THE CNES INFRASTRUCTURE</a:t>
            </a:r>
          </a:p>
          <a:p>
            <a:pPr defTabSz="863499">
              <a:defRPr/>
            </a:pPr>
            <a:endParaRPr lang="fr-FR" baseline="0" dirty="0" smtClean="0"/>
          </a:p>
          <a:p>
            <a:pPr defTabSz="863499">
              <a:defRPr/>
            </a:pPr>
            <a:r>
              <a:rPr lang="fr-FR" baseline="0" dirty="0" smtClean="0"/>
              <a:t>BY USING OUR FACILITIES THEY HAVE DEVELOPED, QUALIFIED AND IMPROVE THEIR SERVICES</a:t>
            </a:r>
          </a:p>
          <a:p>
            <a:pPr defTabSz="863499">
              <a:defRPr/>
            </a:pPr>
            <a:endParaRPr lang="fr-FR" baseline="0" dirty="0" smtClean="0"/>
          </a:p>
          <a:p>
            <a:pPr defTabSz="863499">
              <a:defRPr/>
            </a:pPr>
            <a:r>
              <a:rPr lang="fr-FR" baseline="0" dirty="0" smtClean="0"/>
              <a:t>FROM THIS SUCCES THE CNES WANTS TO HOST AND HELP MORE COMPANIES IN THE FUTURE</a:t>
            </a:r>
          </a:p>
          <a:p>
            <a:pPr defTabSz="863499">
              <a:defRPr/>
            </a:pPr>
            <a:endParaRPr lang="fr-FR" baseline="0" dirty="0" smtClean="0"/>
          </a:p>
          <a:p>
            <a:pPr defTabSz="863499">
              <a:defRPr/>
            </a:pPr>
            <a:r>
              <a:rPr lang="fr-FR" baseline="0" dirty="0" smtClean="0"/>
              <a:t>WHEN THE COMPANY REACHES A CERTAIN LEVEL OF MATURITY</a:t>
            </a:r>
          </a:p>
          <a:p>
            <a:pPr defTabSz="863499">
              <a:defRPr/>
            </a:pPr>
            <a:r>
              <a:rPr lang="fr-FR" baseline="0" dirty="0" smtClean="0"/>
              <a:t>THEY WILL BE TRANSFERED FROM THE CNES HOSTING TO THE ESA DIAS INFRASTRUCTURE.</a:t>
            </a:r>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13</a:t>
            </a:fld>
            <a:endParaRPr lang="fr-FR"/>
          </a:p>
        </p:txBody>
      </p:sp>
    </p:spTree>
    <p:extLst>
      <p:ext uri="{BB962C8B-B14F-4D97-AF65-F5344CB8AC3E}">
        <p14:creationId xmlns:p14="http://schemas.microsoft.com/office/powerpoint/2010/main" val="391335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NOW I WOULD LIKE TO SHOW WITH YOU THE SUCCESS STORY OF ONE OF THE COMPANIES WE ARE CURENTLY</a:t>
            </a:r>
            <a:r>
              <a:rPr lang="fr-FR" baseline="0" dirty="0" smtClean="0"/>
              <a:t> HOSTING EXWEXS</a:t>
            </a:r>
          </a:p>
          <a:p>
            <a:endParaRPr lang="fr-FR" baseline="0" dirty="0" smtClean="0"/>
          </a:p>
          <a:p>
            <a:r>
              <a:rPr lang="fr-FR" baseline="0" dirty="0" smtClean="0"/>
              <a:t>EXWEXS IS A COMPANY SPECIALIZING IN THE EXTREME WEATHER FORECAST</a:t>
            </a:r>
          </a:p>
          <a:p>
            <a:endParaRPr lang="fr-FR" baseline="0" dirty="0" smtClean="0"/>
          </a:p>
          <a:p>
            <a:r>
              <a:rPr lang="fr-FR" baseline="0" dirty="0" smtClean="0"/>
              <a:t>THEY USE MSG DATA AND SENTINEL 1</a:t>
            </a:r>
          </a:p>
          <a:p>
            <a:endParaRPr lang="fr-FR" baseline="0" dirty="0" smtClean="0"/>
          </a:p>
          <a:p>
            <a:r>
              <a:rPr lang="fr-FR" baseline="0" dirty="0" smtClean="0"/>
              <a:t>THEY COMBINE THE INFORMATION AND THEY MAKE 24H PREDICTION ON SPECIFIC AREA</a:t>
            </a:r>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14</a:t>
            </a:fld>
            <a:endParaRPr lang="fr-FR"/>
          </a:p>
        </p:txBody>
      </p:sp>
    </p:spTree>
    <p:extLst>
      <p:ext uri="{BB962C8B-B14F-4D97-AF65-F5344CB8AC3E}">
        <p14:creationId xmlns:p14="http://schemas.microsoft.com/office/powerpoint/2010/main" val="63731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EXWEX WON SOME INNOVATION</a:t>
            </a:r>
            <a:r>
              <a:rPr lang="fr-FR" baseline="0" dirty="0" smtClean="0"/>
              <a:t> PRIZE,</a:t>
            </a:r>
          </a:p>
          <a:p>
            <a:r>
              <a:rPr lang="fr-FR" baseline="0" dirty="0" smtClean="0"/>
              <a:t>THEY ARE WORKING FOR COMPANIES IN PETROL  INDUSTRY OR LAST FOR YEAR THE TEAM WHO WON THE AMERICAS CUP</a:t>
            </a:r>
          </a:p>
          <a:p>
            <a:endParaRPr lang="fr-FR" baseline="0" dirty="0" smtClean="0"/>
          </a:p>
          <a:p>
            <a:r>
              <a:rPr lang="fr-FR" baseline="0" dirty="0" smtClean="0"/>
              <a:t>THEY HAVE MADE SCIENTIFIC PUBLICATION AND THERE IS A PATENT FOR THIS TECHNOLOGY</a:t>
            </a:r>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15</a:t>
            </a:fld>
            <a:endParaRPr lang="fr-FR"/>
          </a:p>
        </p:txBody>
      </p:sp>
    </p:spTree>
    <p:extLst>
      <p:ext uri="{BB962C8B-B14F-4D97-AF65-F5344CB8AC3E}">
        <p14:creationId xmlns:p14="http://schemas.microsoft.com/office/powerpoint/2010/main" val="388172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16</a:t>
            </a:fld>
            <a:endParaRPr lang="fr-FR"/>
          </a:p>
        </p:txBody>
      </p:sp>
    </p:spTree>
    <p:extLst>
      <p:ext uri="{BB962C8B-B14F-4D97-AF65-F5344CB8AC3E}">
        <p14:creationId xmlns:p14="http://schemas.microsoft.com/office/powerpoint/2010/main" val="252481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smtClean="0"/>
              <a:t>LET’S BEGIN WITH A BRIEF OVERVIEW OF THE CONTEXT OF</a:t>
            </a:r>
            <a:r>
              <a:rPr lang="en-GB" baseline="0" noProof="0" dirty="0" smtClean="0"/>
              <a:t> PEPS</a:t>
            </a:r>
            <a:endParaRPr lang="en-GB" noProof="0" dirty="0" smtClean="0"/>
          </a:p>
          <a:p>
            <a:endParaRPr lang="en-GB" noProof="0" dirty="0" smtClean="0"/>
          </a:p>
          <a:p>
            <a:r>
              <a:rPr lang="en-GB" noProof="0" dirty="0" smtClean="0"/>
              <a:t>COPERNICUS PROGRAM FORMALLY KNOWN AS GMES IS COMPOSED OF 7 DIFFERENT</a:t>
            </a:r>
            <a:r>
              <a:rPr lang="en-GB" baseline="0" noProof="0" dirty="0" smtClean="0"/>
              <a:t> FAMILIES OF EARTH OBSERVATION SATELLITES</a:t>
            </a:r>
          </a:p>
          <a:p>
            <a:pPr marL="171450" marR="0" lvl="0" indent="-171450" algn="l" defTabSz="797174"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en-GB" b="0" baseline="0" noProof="0" dirty="0" smtClean="0"/>
              <a:t>THESE SATELLITES FOCUS ON ATMOSPHERE MONITORING, CLIMATE CHANGE, SECURITY, MARINE AND LAND MONITORING, EMERGENCY MANAGEMENT</a:t>
            </a:r>
            <a:endParaRPr lang="en-GB" b="0" noProof="0" dirty="0" smtClean="0"/>
          </a:p>
          <a:p>
            <a:pPr marL="171450" indent="-171450">
              <a:buFont typeface="Symbol" panose="05050102010706020507" pitchFamily="18" charset="2"/>
              <a:buChar char="Þ"/>
            </a:pPr>
            <a:endParaRPr lang="en-GB" baseline="0" noProof="0" dirty="0" smtClean="0"/>
          </a:p>
          <a:p>
            <a:pPr marL="171450" indent="-171450">
              <a:buFont typeface="Symbol" panose="05050102010706020507" pitchFamily="18" charset="2"/>
              <a:buChar char="Þ"/>
            </a:pPr>
            <a:r>
              <a:rPr lang="en-GB" baseline="0" noProof="0" dirty="0" smtClean="0"/>
              <a:t>ESA AND ITS SUBCONTRACTORS MANAGE THE SATELLITES AND THE HUGE PRODUCTION OF DAILY ACQUIRED DATA.</a:t>
            </a:r>
          </a:p>
          <a:p>
            <a:pPr marL="171450" indent="-171450">
              <a:buFont typeface="Symbol" panose="05050102010706020507" pitchFamily="18" charset="2"/>
              <a:buChar char="Þ"/>
            </a:pPr>
            <a:endParaRPr lang="en-GB" baseline="0" noProof="0" dirty="0" smtClean="0"/>
          </a:p>
          <a:p>
            <a:pPr marL="247620" indent="-247620">
              <a:buAutoNum type="arabicPlain" startAt="14"/>
            </a:pPr>
            <a:r>
              <a:rPr lang="en-GB" noProof="0" dirty="0" smtClean="0"/>
              <a:t>STATE MEMBERS COOPERATE TO REDISTRIBUTE THE DATA. THERE ARE ALSO INTERNATIONAL AGREEMENT , FROM DIFFERENT INSTITUTIONS WITH ESA</a:t>
            </a:r>
            <a:endParaRPr lang="en-GB" baseline="0" noProof="0" dirty="0" smtClean="0"/>
          </a:p>
          <a:p>
            <a:endParaRPr lang="en-GB" baseline="0" noProof="0" dirty="0" smtClean="0"/>
          </a:p>
          <a:p>
            <a:r>
              <a:rPr lang="en-GB" b="1" baseline="0" noProof="0" dirty="0" smtClean="0"/>
              <a:t>PEPS  COMES UNDER THIS COOPERATION</a:t>
            </a:r>
            <a:endParaRPr lang="en-GB" b="1" noProof="0"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2</a:t>
            </a:fld>
            <a:endParaRPr lang="fr-FR"/>
          </a:p>
        </p:txBody>
      </p:sp>
    </p:spTree>
    <p:extLst>
      <p:ext uri="{BB962C8B-B14F-4D97-AF65-F5344CB8AC3E}">
        <p14:creationId xmlns:p14="http://schemas.microsoft.com/office/powerpoint/2010/main" val="224794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PEPS OPENED</a:t>
            </a:r>
            <a:r>
              <a:rPr lang="fr-FR" baseline="0" dirty="0" smtClean="0"/>
              <a:t> IN SEPTEMBER 2015 </a:t>
            </a:r>
            <a:r>
              <a:rPr lang="fr-FR" dirty="0" smtClean="0"/>
              <a:t>… AND WAS AMONGST THE FIRST WEBSITE TO REDISTRIBUTE THE DATA</a:t>
            </a:r>
          </a:p>
          <a:p>
            <a:endParaRPr lang="fr-FR" baseline="0" dirty="0" smtClean="0"/>
          </a:p>
          <a:p>
            <a:r>
              <a:rPr lang="fr-FR" baseline="0" dirty="0" smtClean="0"/>
              <a:t>PEPS IS FREE TO ACCESS AND FREE TO USE</a:t>
            </a:r>
          </a:p>
          <a:p>
            <a:endParaRPr lang="fr-FR" baseline="0" dirty="0" smtClean="0"/>
          </a:p>
          <a:p>
            <a:r>
              <a:rPr lang="fr-FR" baseline="0" dirty="0" smtClean="0"/>
              <a:t>YOUR ONLY OBLIGATION IS TO AGREE TO THE ESA LICENCE </a:t>
            </a:r>
          </a:p>
          <a:p>
            <a:r>
              <a:rPr lang="fr-FR" baseline="0" dirty="0" smtClean="0"/>
              <a:t>AND IF YOU REDISTRIBUTE THE PRODUCTS YOU HAVE TO INFORM THAT THE SOURCE OF THE DATA IS COPERNICUS SENTINEL DATA</a:t>
            </a:r>
          </a:p>
          <a:p>
            <a:endParaRPr lang="fr-FR" dirty="0" smtClean="0"/>
          </a:p>
          <a:p>
            <a:r>
              <a:rPr lang="fr-FR" dirty="0" smtClean="0"/>
              <a:t>THE</a:t>
            </a:r>
            <a:r>
              <a:rPr lang="fr-FR" baseline="0" dirty="0" smtClean="0"/>
              <a:t> AIM OF COPERNICUS AND PEPS IS TO DEVELOP ADDED VALUE AND SERVICES</a:t>
            </a:r>
            <a:endParaRPr lang="fr-FR" dirty="0" smtClean="0"/>
          </a:p>
          <a:p>
            <a:endParaRPr lang="fr-FR" baseline="0" dirty="0" smtClean="0"/>
          </a:p>
          <a:p>
            <a:pPr defTabSz="863499"/>
            <a:r>
              <a:rPr lang="fr-FR" dirty="0" smtClean="0">
                <a:solidFill>
                  <a:srgbClr val="00B0F0"/>
                </a:solidFill>
                <a:latin typeface="Arial Black" charset="0"/>
                <a:ea typeface="Arial Black" charset="0"/>
                <a:cs typeface="Arial Black" charset="0"/>
              </a:rPr>
              <a:t>WE OFFER FACILITIES TO INCUBATE PRIVATE ENTITIES AND SUPPORT THEM TO INVENT NEW SERVICES</a:t>
            </a:r>
          </a:p>
          <a:p>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3</a:t>
            </a:fld>
            <a:endParaRPr lang="fr-FR"/>
          </a:p>
        </p:txBody>
      </p:sp>
    </p:spTree>
    <p:extLst>
      <p:ext uri="{BB962C8B-B14F-4D97-AF65-F5344CB8AC3E}">
        <p14:creationId xmlns:p14="http://schemas.microsoft.com/office/powerpoint/2010/main" val="110703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63499"/>
            <a:r>
              <a:rPr lang="fr-FR" dirty="0" smtClean="0"/>
              <a:t>NOW LET’S TAKE A LOOK AT THE SENTINEL SATELLITE CHARACTERISTICS</a:t>
            </a:r>
            <a:r>
              <a:rPr lang="fr-FR" baseline="0" dirty="0" smtClean="0"/>
              <a:t> </a:t>
            </a:r>
          </a:p>
          <a:p>
            <a:pPr defTabSz="863499"/>
            <a:endParaRPr lang="fr-FR" baseline="0" dirty="0" smtClean="0"/>
          </a:p>
          <a:p>
            <a:pPr defTabSz="863499"/>
            <a:r>
              <a:rPr lang="fr-FR" baseline="0" dirty="0" smtClean="0"/>
              <a:t>NOT ONLY DOES SENTINEL HAVE MULTIPLE SENSORS, THEY ALSO PROVIDE AN HIGH REVISIT RATE.</a:t>
            </a:r>
          </a:p>
          <a:p>
            <a:pPr defTabSz="863499"/>
            <a:r>
              <a:rPr lang="fr-FR" baseline="0" dirty="0" smtClean="0"/>
              <a:t>THE SUCCESSION OF UNIT A AND B ARE UNDER CONSTRUCTION? WHICH GARANTIES THE ACTIVITY FOR YEARS TO COME.</a:t>
            </a:r>
          </a:p>
          <a:p>
            <a:pPr defTabSz="863499"/>
            <a:endParaRPr lang="fr-FR" dirty="0" smtClean="0"/>
          </a:p>
          <a:p>
            <a:pPr defTabSz="863499"/>
            <a:r>
              <a:rPr lang="fr-FR" dirty="0" smtClean="0"/>
              <a:t>THE FIRST, S1 LAUNCHED</a:t>
            </a:r>
            <a:r>
              <a:rPr lang="fr-FR" baseline="0" dirty="0" smtClean="0"/>
              <a:t> IN 2014 WAS A SINGLE RADAR INSTRUMENT PROVIDING 6 DAYS REVISIT,</a:t>
            </a:r>
          </a:p>
          <a:p>
            <a:pPr defTabSz="863499"/>
            <a:r>
              <a:rPr lang="fr-FR" baseline="0" dirty="0" smtClean="0"/>
              <a:t>THIS WAS CLOSELY FOLLOWED BY S2 IN 2015 CARRYING A MULTI SPECTRAL OPTICAL INSTRUMENT WITH 5 DAYS REVISIT ONLY.</a:t>
            </a:r>
          </a:p>
          <a:p>
            <a:pPr defTabSz="863499"/>
            <a:r>
              <a:rPr lang="fr-FR" baseline="0" dirty="0" smtClean="0"/>
              <a:t>AND THE LAST NUMBER OF THE SENTINEL FAMILY WAS LAUNCHED IN 2016 CARRIES 4 SPECIFIC INSTRUMENTS REDUCING THE REVISIT DELAY BY HALF.</a:t>
            </a:r>
            <a:endParaRPr lang="fr-FR" dirty="0" smtClean="0"/>
          </a:p>
          <a:p>
            <a:pPr defTabSz="863499"/>
            <a:endParaRPr lang="fr-FR" dirty="0" smtClean="0"/>
          </a:p>
          <a:p>
            <a:pPr defTabSz="863499"/>
            <a:r>
              <a:rPr lang="fr-FR" dirty="0" smtClean="0"/>
              <a:t>ALL THE DATA ACQUIRED</a:t>
            </a:r>
            <a:r>
              <a:rPr lang="fr-FR" baseline="0" dirty="0" smtClean="0"/>
              <a:t> BY THESE 3 SENTINEL SATELLITES ARE AVAILABLE IN PEPS EXCEPT </a:t>
            </a:r>
            <a:r>
              <a:rPr lang="fr-FR" dirty="0" smtClean="0"/>
              <a:t>FOR SENTINEL 3 SOME MARINE PRODUCTS ARE GENERATED AND DISTRIBUTED DIRECTLY BY EUMETSAT</a:t>
            </a:r>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4</a:t>
            </a:fld>
            <a:endParaRPr lang="fr-FR"/>
          </a:p>
        </p:txBody>
      </p:sp>
    </p:spTree>
    <p:extLst>
      <p:ext uri="{BB962C8B-B14F-4D97-AF65-F5344CB8AC3E}">
        <p14:creationId xmlns:p14="http://schemas.microsoft.com/office/powerpoint/2010/main" val="266798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OUR</a:t>
            </a:r>
            <a:r>
              <a:rPr lang="fr-FR" baseline="0" dirty="0" smtClean="0"/>
              <a:t> ARCHIVE IS A </a:t>
            </a:r>
            <a:r>
              <a:rPr lang="fr-FR" b="1" dirty="0" smtClean="0"/>
              <a:t>BIG DATA CHALLENGE </a:t>
            </a:r>
            <a:r>
              <a:rPr lang="fr-FR" dirty="0" smtClean="0"/>
              <a:t>WITH </a:t>
            </a:r>
            <a:r>
              <a:rPr lang="fr-FR" b="1" dirty="0" smtClean="0"/>
              <a:t>6 MILLIONS PRODUCTS AND +5 </a:t>
            </a:r>
            <a:r>
              <a:rPr lang="fr-FR" b="1" dirty="0" err="1" smtClean="0"/>
              <a:t>Petabytes</a:t>
            </a:r>
            <a:r>
              <a:rPr lang="fr-FR" dirty="0" smtClean="0"/>
              <a:t> OF STORAGE</a:t>
            </a:r>
          </a:p>
          <a:p>
            <a:endParaRPr lang="fr-FR" dirty="0" smtClean="0"/>
          </a:p>
          <a:p>
            <a:r>
              <a:rPr lang="fr-FR" dirty="0" smtClean="0"/>
              <a:t>AS YOU CAN IMAGINE IT’S A HUGE CHALLENGE TO </a:t>
            </a:r>
            <a:r>
              <a:rPr lang="fr-FR" b="1" dirty="0" smtClean="0"/>
              <a:t>OBTAIN, STORED, REDISTRIBUTE </a:t>
            </a:r>
            <a:r>
              <a:rPr lang="fr-FR" dirty="0" smtClean="0"/>
              <a:t>THE DATA TO OUR USERS</a:t>
            </a:r>
          </a:p>
          <a:p>
            <a:endParaRPr lang="fr-FR" dirty="0" smtClean="0"/>
          </a:p>
          <a:p>
            <a:r>
              <a:rPr lang="fr-FR" dirty="0" smtClean="0"/>
              <a:t>THE </a:t>
            </a:r>
            <a:r>
              <a:rPr lang="fr-FR" b="1" dirty="0" smtClean="0"/>
              <a:t>AMOUNT OF DATA PRODUCED PER DAY INCREASE RAPIDLY </a:t>
            </a:r>
            <a:r>
              <a:rPr lang="fr-FR" dirty="0" smtClean="0"/>
              <a:t>BECAUSE OF THE ADDITION OF OPERATIONNAL SATELLITE</a:t>
            </a:r>
            <a:r>
              <a:rPr lang="fr-FR" baseline="0" dirty="0" smtClean="0"/>
              <a:t> AND THE PRODUCTS PRODUCED BY ESA GROUND SEGMENT</a:t>
            </a:r>
          </a:p>
          <a:p>
            <a:r>
              <a:rPr lang="fr-FR" baseline="0" dirty="0" smtClean="0"/>
              <a:t>MORE THAN </a:t>
            </a:r>
            <a:r>
              <a:rPr lang="fr-FR" b="1" baseline="0" dirty="0" smtClean="0"/>
              <a:t>13 </a:t>
            </a:r>
            <a:r>
              <a:rPr lang="fr-FR" b="1" baseline="0" dirty="0" err="1" smtClean="0"/>
              <a:t>Terabytes</a:t>
            </a:r>
            <a:r>
              <a:rPr lang="fr-FR" b="1" baseline="0" dirty="0" smtClean="0"/>
              <a:t> OF DATA /DAY IS DISTRIBUTED </a:t>
            </a:r>
            <a:r>
              <a:rPr lang="fr-FR" baseline="0" dirty="0" smtClean="0"/>
              <a:t>THROUGH THE ESA OPENDATAHUB WEBSITE</a:t>
            </a:r>
          </a:p>
          <a:p>
            <a:endParaRPr lang="fr-FR" baseline="0" dirty="0" smtClean="0"/>
          </a:p>
          <a:p>
            <a:r>
              <a:rPr lang="fr-FR" baseline="0" dirty="0" smtClean="0"/>
              <a:t>IT TAKES </a:t>
            </a:r>
            <a:r>
              <a:rPr lang="fr-FR" b="1" baseline="0" dirty="0" smtClean="0"/>
              <a:t>LESS THAN 1 DAY </a:t>
            </a:r>
            <a:r>
              <a:rPr lang="fr-FR" baseline="0" dirty="0" smtClean="0"/>
              <a:t>TO COPY THE PRODUCTS IN PEPS IN MOST CASES</a:t>
            </a:r>
          </a:p>
          <a:p>
            <a:endParaRPr lang="fr-FR" baseline="0" dirty="0" smtClean="0"/>
          </a:p>
          <a:p>
            <a:r>
              <a:rPr lang="fr-FR" baseline="0" dirty="0" smtClean="0"/>
              <a:t>ON THE RIGHT THERE ARE 2 IMAGES OF THE SAME PLACE FROM S1 AND S2, </a:t>
            </a:r>
            <a:r>
              <a:rPr lang="fr-FR" b="1" baseline="0" dirty="0" smtClean="0"/>
              <a:t>COMBINING DATA FROM DIFFERENT INTRUMENT GIVE THE USERS THE ABILITY TO DETECT MORE THINGS </a:t>
            </a:r>
          </a:p>
          <a:p>
            <a:endParaRPr lang="fr-FR" baseline="0" dirty="0" smtClean="0"/>
          </a:p>
          <a:p>
            <a:r>
              <a:rPr lang="fr-FR" baseline="0" dirty="0" smtClean="0"/>
              <a:t>AT THE BOTTOM RIGHT THIS IMAGE WAS TAKEN BY THE ONE OF THE S3 INSTRUMENT, THE OLCI instrument HAVE A SWATH OF 1 200 KM   [SWOTH]</a:t>
            </a:r>
          </a:p>
          <a:p>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5</a:t>
            </a:fld>
            <a:endParaRPr lang="fr-FR"/>
          </a:p>
        </p:txBody>
      </p:sp>
    </p:spTree>
    <p:extLst>
      <p:ext uri="{BB962C8B-B14F-4D97-AF65-F5344CB8AC3E}">
        <p14:creationId xmlns:p14="http://schemas.microsoft.com/office/powerpoint/2010/main" val="26233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smtClean="0"/>
              <a:t>THE CATALOG AND THE WEB USER INTERFACE IS NOT</a:t>
            </a:r>
            <a:r>
              <a:rPr lang="fr-FR" b="0" baseline="0" dirty="0" smtClean="0"/>
              <a:t> THE SAME AS THE ONE PROVIDED BY ESA</a:t>
            </a:r>
          </a:p>
          <a:p>
            <a:endParaRPr lang="fr-FR" b="0" baseline="0" dirty="0" smtClean="0"/>
          </a:p>
          <a:p>
            <a:r>
              <a:rPr lang="fr-FR" b="0" baseline="0" dirty="0" smtClean="0"/>
              <a:t>WE USE RESTO, </a:t>
            </a:r>
            <a:r>
              <a:rPr lang="fr-FR" b="1" baseline="0" dirty="0" smtClean="0"/>
              <a:t>A SOFTWARE TO MANAGE EARTH OBSERVATION DATA</a:t>
            </a:r>
            <a:r>
              <a:rPr lang="fr-FR" b="0" baseline="0" dirty="0" smtClean="0"/>
              <a:t>, WITH SEARCH, VISUALIZATION AND DOWNLOAD FEATURES. DEVELOPPED BY A CNES ENGINEER.</a:t>
            </a:r>
          </a:p>
          <a:p>
            <a:endParaRPr lang="fr-FR" b="0" baseline="0" dirty="0" smtClean="0"/>
          </a:p>
          <a:p>
            <a:r>
              <a:rPr lang="fr-FR" b="0" baseline="0" dirty="0" smtClean="0"/>
              <a:t>WITH BASIC BUT ROBUSTS FEATURES, </a:t>
            </a:r>
            <a:r>
              <a:rPr lang="fr-FR" b="1" baseline="0" dirty="0" smtClean="0"/>
              <a:t>RESTO IS USER FRIENDLY BOTH FOR PROFESSIONNAL AND NEWBIES</a:t>
            </a:r>
          </a:p>
          <a:p>
            <a:endParaRPr lang="fr-FR" b="0" baseline="0" dirty="0" smtClean="0"/>
          </a:p>
          <a:p>
            <a:r>
              <a:rPr lang="fr-FR" b="1" baseline="0" dirty="0" smtClean="0"/>
              <a:t>WE MADE THIS CHOICE TO VALORIZE THE USAGE OF SPATIAL DATA AND TO ALLOW IT TO BE MORE ACCESSIBLE TO A MUCH LARGER COMMUNITY</a:t>
            </a:r>
          </a:p>
          <a:p>
            <a:endParaRPr lang="fr-FR" b="0" baseline="0" dirty="0" smtClean="0"/>
          </a:p>
          <a:p>
            <a:r>
              <a:rPr lang="fr-FR" b="0" baseline="0" dirty="0" smtClean="0"/>
              <a:t>THE MOSTS IMPORTANT FEATURES OF THE CATALOG ARE :</a:t>
            </a:r>
          </a:p>
          <a:p>
            <a:r>
              <a:rPr lang="fr-FR" b="0" baseline="0" dirty="0" smtClean="0"/>
              <a:t>	SEARCH</a:t>
            </a:r>
          </a:p>
          <a:p>
            <a:r>
              <a:rPr lang="fr-FR" b="0" baseline="0" dirty="0" smtClean="0"/>
              <a:t>	VISUALISATION</a:t>
            </a:r>
          </a:p>
          <a:p>
            <a:r>
              <a:rPr lang="fr-FR" b="0" baseline="0" dirty="0" smtClean="0"/>
              <a:t>	DOWNLOAD</a:t>
            </a:r>
            <a:endParaRPr lang="fr-FR" b="0"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6</a:t>
            </a:fld>
            <a:endParaRPr lang="fr-FR"/>
          </a:p>
        </p:txBody>
      </p:sp>
    </p:spTree>
    <p:extLst>
      <p:ext uri="{BB962C8B-B14F-4D97-AF65-F5344CB8AC3E}">
        <p14:creationId xmlns:p14="http://schemas.microsoft.com/office/powerpoint/2010/main" val="34423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smtClean="0"/>
              <a:t>LET ’S TAKE A LOOK AT HOW IT WORKS</a:t>
            </a:r>
          </a:p>
          <a:p>
            <a:endParaRPr lang="fr-FR" sz="1400" dirty="0" smtClean="0"/>
          </a:p>
          <a:p>
            <a:r>
              <a:rPr lang="fr-FR" sz="1400" dirty="0" smtClean="0"/>
              <a:t>THE CRITERIA SEARCH ALLOWS YOU TO SELECT</a:t>
            </a:r>
            <a:r>
              <a:rPr lang="fr-FR" sz="1400" baseline="0" dirty="0" smtClean="0"/>
              <a:t> SOME SPECIFIC METADATA, HERE THE LOCATION WITH A GEOBOX ON THE MAP.</a:t>
            </a:r>
          </a:p>
          <a:p>
            <a:endParaRPr lang="fr-FR" sz="1400" baseline="0" dirty="0" smtClean="0"/>
          </a:p>
          <a:p>
            <a:r>
              <a:rPr lang="fr-FR" sz="1400" baseline="0" dirty="0" smtClean="0"/>
              <a:t>I HAVE SELECTED OUR BEAUTIFUL CITY OF MARSEILLE</a:t>
            </a:r>
          </a:p>
          <a:p>
            <a:endParaRPr lang="fr-FR" sz="1400" baseline="0" dirty="0" smtClean="0"/>
          </a:p>
          <a:p>
            <a:r>
              <a:rPr lang="fr-FR" sz="1400" baseline="0" dirty="0" smtClean="0"/>
              <a:t>NEXT THE COLLECTION : I HAVE CHOOSEN SENTINEL-2</a:t>
            </a:r>
          </a:p>
          <a:p>
            <a:endParaRPr lang="fr-FR" sz="1400" baseline="0" dirty="0" smtClean="0"/>
          </a:p>
          <a:p>
            <a:r>
              <a:rPr lang="fr-FR" sz="1400" baseline="0" dirty="0" smtClean="0"/>
              <a:t>AND HERE SET A RANGE OF CLOUD COVERAGE PERCENTAGE IN THE PRODUCTS, I HAVE CHOOSEN LESS THAN 30 PERCENT</a:t>
            </a:r>
          </a:p>
          <a:p>
            <a:endParaRPr lang="fr-FR" sz="1400" baseline="0" dirty="0" smtClean="0"/>
          </a:p>
          <a:p>
            <a:endParaRPr lang="fr-FR" sz="1400" baseline="0" dirty="0" smtClean="0"/>
          </a:p>
          <a:p>
            <a:endParaRPr lang="fr-FR" sz="1400" baseline="0" dirty="0" smtClean="0"/>
          </a:p>
          <a:p>
            <a:r>
              <a:rPr lang="fr-FR" sz="1400" baseline="0" dirty="0" smtClean="0"/>
              <a:t>PEPS OFFERS MANY </a:t>
            </a:r>
            <a:r>
              <a:rPr lang="fr-FR" sz="2400" baseline="0" dirty="0" smtClean="0"/>
              <a:t>OTHERS OPTIONS MORE DEDICATED TO ADVANCED USERS. </a:t>
            </a:r>
          </a:p>
          <a:p>
            <a:r>
              <a:rPr lang="fr-FR" sz="2400" baseline="0" dirty="0" smtClean="0"/>
              <a:t>ONE OF THE KEY FEATURES THE OPENSEARCH API ALLOWING MACHINE TO MACHINE COMMUNICATION ,</a:t>
            </a:r>
          </a:p>
          <a:p>
            <a:r>
              <a:rPr lang="fr-FR" sz="2400" baseline="0" dirty="0" smtClean="0"/>
              <a:t>IN THIS CASE YOU CAN CONNECT THE PEPS DATABASE </a:t>
            </a:r>
            <a:r>
              <a:rPr lang="fr-FR" sz="1400" baseline="0" dirty="0" smtClean="0"/>
              <a:t>TO YOUR SPECIFIC SOFTWARE PROVIDING AUTOMATIC UPDATES OF TAGGED DATA.</a:t>
            </a:r>
          </a:p>
          <a:p>
            <a:endParaRPr lang="fr-FR" sz="1400" baseline="0" dirty="0" smtClean="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7</a:t>
            </a:fld>
            <a:endParaRPr lang="fr-FR"/>
          </a:p>
        </p:txBody>
      </p:sp>
    </p:spTree>
    <p:extLst>
      <p:ext uri="{BB962C8B-B14F-4D97-AF65-F5344CB8AC3E}">
        <p14:creationId xmlns:p14="http://schemas.microsoft.com/office/powerpoint/2010/main" val="147401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FROM OUR RESEARCH, IN ONE CLICK WE CAN VIEW THE RESULTS</a:t>
            </a:r>
          </a:p>
          <a:p>
            <a:endParaRPr lang="fr-FR" dirty="0" smtClean="0"/>
          </a:p>
          <a:p>
            <a:r>
              <a:rPr lang="fr-FR" dirty="0" smtClean="0"/>
              <a:t>THIS SPECIFIC RESULT PROVIDES US 300 PRODUCTS MATCHING OUR CRITERIA SEARCH</a:t>
            </a:r>
          </a:p>
          <a:p>
            <a:endParaRPr lang="fr-FR" dirty="0" smtClean="0"/>
          </a:p>
          <a:p>
            <a:r>
              <a:rPr lang="fr-FR" dirty="0" smtClean="0"/>
              <a:t>WE HAVE 2 OPTIONS</a:t>
            </a:r>
            <a:r>
              <a:rPr lang="fr-FR" baseline="0" dirty="0" smtClean="0"/>
              <a:t> :</a:t>
            </a:r>
          </a:p>
          <a:p>
            <a:r>
              <a:rPr lang="fr-FR" baseline="0" dirty="0" smtClean="0"/>
              <a:t>EITHER CHOOSE FILE BY FILE </a:t>
            </a:r>
          </a:p>
          <a:p>
            <a:r>
              <a:rPr lang="fr-FR" baseline="0" dirty="0" smtClean="0"/>
              <a:t>OR SELECT ONE PRODUCT TO VIEW SPECIFIC METADATA</a:t>
            </a:r>
            <a:endParaRPr lang="fr-FR" dirty="0" smtClean="0"/>
          </a:p>
          <a:p>
            <a:endParaRPr lang="fr-FR" dirty="0" smtClean="0"/>
          </a:p>
          <a:p>
            <a:r>
              <a:rPr lang="fr-FR" dirty="0" smtClean="0"/>
              <a:t>AROUND  300 PRODUCTS MATCHED</a:t>
            </a:r>
            <a:r>
              <a:rPr lang="fr-FR" baseline="0" dirty="0" smtClean="0"/>
              <a:t> THE CRITERIA CHOOSEN , I CAN CHOOSE FILE BY FILE OR ALL AND PUTT THE PRODUCTS INTO A BASKET</a:t>
            </a:r>
          </a:p>
          <a:p>
            <a:r>
              <a:rPr lang="fr-FR" baseline="0" dirty="0" smtClean="0"/>
              <a:t>OR I WILL SELECT ONE PRODUCT TO VIEW SPECIFIC METADATA</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8</a:t>
            </a:fld>
            <a:endParaRPr lang="fr-FR"/>
          </a:p>
        </p:txBody>
      </p:sp>
    </p:spTree>
    <p:extLst>
      <p:ext uri="{BB962C8B-B14F-4D97-AF65-F5344CB8AC3E}">
        <p14:creationId xmlns:p14="http://schemas.microsoft.com/office/powerpoint/2010/main" val="119548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 ADVANCED VIEW MODE</a:t>
            </a:r>
          </a:p>
          <a:p>
            <a:endParaRPr lang="fr-FR" dirty="0" smtClean="0"/>
          </a:p>
          <a:p>
            <a:r>
              <a:rPr lang="fr-FR" dirty="0" smtClean="0"/>
              <a:t>WE CAN SEE THE QUICKLOOK</a:t>
            </a:r>
            <a:r>
              <a:rPr lang="fr-FR" baseline="0" dirty="0" smtClean="0"/>
              <a:t> AND </a:t>
            </a:r>
            <a:r>
              <a:rPr lang="fr-FR" dirty="0" smtClean="0"/>
              <a:t>THE FOOTPRINT ON THE MAP ABOVE</a:t>
            </a:r>
          </a:p>
          <a:p>
            <a:endParaRPr lang="fr-FR" dirty="0" smtClean="0"/>
          </a:p>
          <a:p>
            <a:r>
              <a:rPr lang="fr-FR" dirty="0" smtClean="0"/>
              <a:t>ON THE RIGHT</a:t>
            </a:r>
            <a:r>
              <a:rPr lang="fr-FR" baseline="0" dirty="0" smtClean="0"/>
              <a:t> WE CAN SEE T</a:t>
            </a:r>
            <a:r>
              <a:rPr lang="fr-FR" dirty="0" smtClean="0"/>
              <a:t>HE METADATA ASSOCIATED WITH THE PRODUCT : THE ORBIT NUMBER, THE</a:t>
            </a:r>
            <a:r>
              <a:rPr lang="fr-FR" baseline="0" dirty="0" smtClean="0"/>
              <a:t> TILE IDENTIFIER BECAUSE SENTINEL PRODUCTS ARE CROPPED ON THE MGRS GRID</a:t>
            </a:r>
          </a:p>
          <a:p>
            <a:endParaRPr lang="fr-FR" baseline="0" dirty="0" smtClean="0"/>
          </a:p>
          <a:p>
            <a:r>
              <a:rPr lang="fr-FR" baseline="0" dirty="0" smtClean="0"/>
              <a:t>UNDER THE QUICKLOOK TWO BUTTONS : </a:t>
            </a:r>
          </a:p>
          <a:p>
            <a:pPr marL="185715" indent="-185715">
              <a:buFontTx/>
              <a:buChar char="-"/>
            </a:pPr>
            <a:r>
              <a:rPr lang="fr-FR" baseline="0" dirty="0" smtClean="0"/>
              <a:t>THE DIRECT DOWNLOAD </a:t>
            </a:r>
          </a:p>
          <a:p>
            <a:pPr marL="185715" indent="-185715">
              <a:buFontTx/>
              <a:buChar char="-"/>
            </a:pPr>
            <a:r>
              <a:rPr lang="fr-FR" baseline="0" dirty="0" smtClean="0"/>
              <a:t>THE BASKET BUTTON, YOU CAN ADD PRODUCTS INTO THE BASKET AND DOWNLOAD LATER ALL THE PRODUCTS SELECTED	</a:t>
            </a:r>
          </a:p>
          <a:p>
            <a:pPr marL="185715" indent="-185715">
              <a:buFontTx/>
              <a:buChar char="-"/>
            </a:pPr>
            <a:endParaRPr lang="fr-FR" baseline="0" dirty="0" smtClean="0"/>
          </a:p>
          <a:p>
            <a:pPr marL="0" indent="0">
              <a:buFontTx/>
              <a:buNone/>
            </a:pPr>
            <a:r>
              <a:rPr lang="fr-FR" b="1" baseline="0" dirty="0" smtClean="0"/>
              <a:t>ALSO YOU HAVE THE PLUS PAGE, IT IS  A FAQ PAGE YOU CAN FIND A LOT OF INFORMATION IN FRENCH.</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410E462F-C152-3342-BD7F-580EF8FAFC2F}" type="slidenum">
              <a:rPr lang="fr-FR" smtClean="0"/>
              <a:t>9</a:t>
            </a:fld>
            <a:endParaRPr lang="fr-FR"/>
          </a:p>
        </p:txBody>
      </p:sp>
    </p:spTree>
    <p:extLst>
      <p:ext uri="{BB962C8B-B14F-4D97-AF65-F5344CB8AC3E}">
        <p14:creationId xmlns:p14="http://schemas.microsoft.com/office/powerpoint/2010/main" val="3740508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NES - couv institutionnel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3"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9"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50808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NES - couv institutionnel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62942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45440" y="492602"/>
            <a:ext cx="7620000" cy="400110"/>
          </a:xfrm>
        </p:spPr>
        <p:txBody>
          <a:bodyPr/>
          <a:lstStyle>
            <a:lvl1pPr>
              <a:defRPr>
                <a:solidFill>
                  <a:srgbClr val="002060"/>
                </a:solidFill>
              </a:defRPr>
            </a:lvl1pPr>
          </a:lstStyle>
          <a:p>
            <a:r>
              <a:rPr lang="fr-FR" dirty="0"/>
              <a:t>Titre du sommaire</a:t>
            </a:r>
          </a:p>
        </p:txBody>
      </p:sp>
      <p:sp>
        <p:nvSpPr>
          <p:cNvPr id="3" name="Espace réservé du contenu 2"/>
          <p:cNvSpPr>
            <a:spLocks noGrp="1"/>
          </p:cNvSpPr>
          <p:nvPr>
            <p:ph idx="1"/>
          </p:nvPr>
        </p:nvSpPr>
        <p:spPr>
          <a:xfrm>
            <a:off x="4145281"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hasCustomPrompt="1"/>
          </p:nvPr>
        </p:nvSpPr>
        <p:spPr>
          <a:xfrm>
            <a:off x="345440" y="249460"/>
            <a:ext cx="7620000" cy="263277"/>
          </a:xfrm>
        </p:spPr>
        <p:txBody>
          <a:bodyPr>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2" name="Espace réservé du contenu 2"/>
          <p:cNvSpPr>
            <a:spLocks noGrp="1"/>
          </p:cNvSpPr>
          <p:nvPr>
            <p:ph idx="14" hasCustomPrompt="1"/>
          </p:nvPr>
        </p:nvSpPr>
        <p:spPr>
          <a:xfrm>
            <a:off x="9334501" y="1520825"/>
            <a:ext cx="539749" cy="3627438"/>
          </a:xfrm>
        </p:spPr>
        <p:txBody>
          <a:bodyPr/>
          <a:lstStyle>
            <a:lvl1pPr>
              <a:defRPr/>
            </a:lvl1pPr>
          </a:lstStyle>
          <a:p>
            <a:pPr lvl="0"/>
            <a:r>
              <a:rPr lang="fr-FR" dirty="0"/>
              <a:t>N°</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14591907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45280" y="492602"/>
            <a:ext cx="3820160" cy="400110"/>
          </a:xfrm>
        </p:spPr>
        <p:txBody>
          <a:bodyPr/>
          <a:lstStyle>
            <a:lvl1pPr>
              <a:defRPr/>
            </a:lvl1pPr>
          </a:lstStyle>
          <a:p>
            <a:r>
              <a:rPr lang="fr-FR" dirty="0"/>
              <a:t>Titre du sommaire</a:t>
            </a:r>
          </a:p>
        </p:txBody>
      </p:sp>
      <p:sp>
        <p:nvSpPr>
          <p:cNvPr id="3" name="Espace réservé du contenu 2"/>
          <p:cNvSpPr>
            <a:spLocks noGrp="1"/>
          </p:cNvSpPr>
          <p:nvPr>
            <p:ph idx="1"/>
          </p:nvPr>
        </p:nvSpPr>
        <p:spPr>
          <a:xfrm>
            <a:off x="4145281" y="1520825"/>
            <a:ext cx="5030470" cy="3627438"/>
          </a:xfrm>
        </p:spPr>
        <p:txBody>
          <a:bodyPr/>
          <a:lstStyle/>
          <a:p>
            <a:pPr lvl="0"/>
            <a:r>
              <a:rPr lang="fr-FR" dirty="0"/>
              <a:t>Cliquez pour modifier les styles du texte du masque</a:t>
            </a:r>
          </a:p>
        </p:txBody>
      </p:sp>
      <p:sp>
        <p:nvSpPr>
          <p:cNvPr id="11" name="Sous-titre 2"/>
          <p:cNvSpPr>
            <a:spLocks noGrp="1"/>
          </p:cNvSpPr>
          <p:nvPr>
            <p:ph type="subTitle" idx="13" hasCustomPrompt="1"/>
          </p:nvPr>
        </p:nvSpPr>
        <p:spPr>
          <a:xfrm>
            <a:off x="4145280" y="249460"/>
            <a:ext cx="3820160" cy="263277"/>
          </a:xfrm>
        </p:spPr>
        <p:txBody>
          <a:bodyPr wrap="square">
            <a:spAutoFit/>
          </a:bodyPr>
          <a:lstStyle>
            <a:lvl1pPr marL="0" indent="0" algn="l">
              <a:buNone/>
              <a:defRPr sz="11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2" name="Espace réservé du contenu 2"/>
          <p:cNvSpPr>
            <a:spLocks noGrp="1"/>
          </p:cNvSpPr>
          <p:nvPr>
            <p:ph idx="14" hasCustomPrompt="1"/>
          </p:nvPr>
        </p:nvSpPr>
        <p:spPr>
          <a:xfrm>
            <a:off x="9334501" y="1520825"/>
            <a:ext cx="539749" cy="3627438"/>
          </a:xfrm>
        </p:spPr>
        <p:txBody>
          <a:bodyPr/>
          <a:lstStyle>
            <a:lvl1pPr>
              <a:defRPr/>
            </a:lvl1pPr>
          </a:lstStyle>
          <a:p>
            <a:pPr lvl="0"/>
            <a:r>
              <a:rPr lang="fr-FR" dirty="0"/>
              <a:t>N°</a:t>
            </a:r>
          </a:p>
        </p:txBody>
      </p:sp>
      <p:sp>
        <p:nvSpPr>
          <p:cNvPr id="7" name="Espace réservé pour une image  2"/>
          <p:cNvSpPr>
            <a:spLocks noGrp="1"/>
          </p:cNvSpPr>
          <p:nvPr>
            <p:ph type="pic" idx="15"/>
          </p:nvPr>
        </p:nvSpPr>
        <p:spPr>
          <a:xfrm>
            <a:off x="0" y="0"/>
            <a:ext cx="3603626" cy="5715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fr-FR" dirty="0"/>
          </a:p>
        </p:txBody>
      </p:sp>
      <p:sp>
        <p:nvSpPr>
          <p:cNvPr id="8"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Ble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0" y="592406"/>
            <a:ext cx="5178736" cy="400110"/>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hasCustomPrompt="1"/>
          </p:nvPr>
        </p:nvSpPr>
        <p:spPr>
          <a:xfrm>
            <a:off x="3114660" y="304426"/>
            <a:ext cx="5178736"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contenu 2"/>
          <p:cNvSpPr>
            <a:spLocks noGrp="1"/>
          </p:cNvSpPr>
          <p:nvPr>
            <p:ph idx="16"/>
          </p:nvPr>
        </p:nvSpPr>
        <p:spPr>
          <a:xfrm>
            <a:off x="3114661" y="1201480"/>
            <a:ext cx="6768203" cy="397535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9090214" y="537924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
        <p:nvSpPr>
          <p:cNvPr id="7" name="Espace réservé du pied de page 2"/>
          <p:cNvSpPr>
            <a:spLocks noGrp="1"/>
          </p:cNvSpPr>
          <p:nvPr>
            <p:ph type="ftr" sz="quarter" idx="3"/>
          </p:nvPr>
        </p:nvSpPr>
        <p:spPr>
          <a:xfrm>
            <a:off x="80975" y="5215010"/>
            <a:ext cx="3429000" cy="303212"/>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DIrection du Numérique, de l'exploitation et des Opérations</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0791" y="528608"/>
            <a:ext cx="8749709" cy="400110"/>
          </a:xfrm>
        </p:spPr>
        <p:txBody>
          <a:bodyPr/>
          <a:lstStyle/>
          <a:p>
            <a:r>
              <a:rPr lang="fr-FR" dirty="0"/>
              <a:t>Cliquez et modifiez le titre</a:t>
            </a:r>
          </a:p>
        </p:txBody>
      </p:sp>
      <p:sp>
        <p:nvSpPr>
          <p:cNvPr id="8" name="Sous-titre 2"/>
          <p:cNvSpPr>
            <a:spLocks noGrp="1"/>
          </p:cNvSpPr>
          <p:nvPr>
            <p:ph type="subTitle" idx="14" hasCustomPrompt="1"/>
          </p:nvPr>
        </p:nvSpPr>
        <p:spPr>
          <a:xfrm>
            <a:off x="330791" y="251261"/>
            <a:ext cx="7962604"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9" name="Espace réservé du contenu 8"/>
          <p:cNvSpPr>
            <a:spLocks noGrp="1"/>
          </p:cNvSpPr>
          <p:nvPr>
            <p:ph sz="quarter" idx="15"/>
          </p:nvPr>
        </p:nvSpPr>
        <p:spPr>
          <a:xfrm>
            <a:off x="331611" y="1206500"/>
            <a:ext cx="9209267" cy="3971556"/>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
        <p:nvSpPr>
          <p:cNvPr id="10" name="Espace réservé du pied de page 2"/>
          <p:cNvSpPr>
            <a:spLocks noGrp="1"/>
          </p:cNvSpPr>
          <p:nvPr>
            <p:ph type="ftr" sz="quarter" idx="3"/>
          </p:nvPr>
        </p:nvSpPr>
        <p:spPr>
          <a:xfrm>
            <a:off x="80975" y="5215010"/>
            <a:ext cx="3429000" cy="303212"/>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DIrection du Numérique, de l'exploitation et des Opérations</a:t>
            </a:r>
            <a:endParaRPr lang="fr-FR"/>
          </a:p>
        </p:txBody>
      </p:sp>
    </p:spTree>
    <p:extLst>
      <p:ext uri="{BB962C8B-B14F-4D97-AF65-F5344CB8AC3E}">
        <p14:creationId xmlns:p14="http://schemas.microsoft.com/office/powerpoint/2010/main" val="17291641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49" y="528608"/>
            <a:ext cx="5302251" cy="400110"/>
          </a:xfrm>
        </p:spPr>
        <p:txBody>
          <a:bodyPr/>
          <a:lstStyle/>
          <a:p>
            <a:r>
              <a:rPr lang="fr-FR" dirty="0"/>
              <a:t>Cliquez et modifiez le titre</a:t>
            </a:r>
          </a:p>
        </p:txBody>
      </p:sp>
      <p:sp>
        <p:nvSpPr>
          <p:cNvPr id="3" name="Espace réservé du contenu 2"/>
          <p:cNvSpPr>
            <a:spLocks noGrp="1"/>
          </p:cNvSpPr>
          <p:nvPr>
            <p:ph idx="1"/>
          </p:nvPr>
        </p:nvSpPr>
        <p:spPr>
          <a:xfrm>
            <a:off x="3778249" y="1206066"/>
            <a:ext cx="5762629" cy="397077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a:t>Faire glisser l'image vers l'espace réservé ou cliquer sur l'icône pour l'ajouter</a:t>
            </a:r>
            <a:endParaRPr lang="en-US" dirty="0"/>
          </a:p>
        </p:txBody>
      </p:sp>
      <p:sp>
        <p:nvSpPr>
          <p:cNvPr id="8" name="Sous-titre 2"/>
          <p:cNvSpPr>
            <a:spLocks noGrp="1"/>
          </p:cNvSpPr>
          <p:nvPr>
            <p:ph type="subTitle" idx="14" hasCustomPrompt="1"/>
          </p:nvPr>
        </p:nvSpPr>
        <p:spPr>
          <a:xfrm>
            <a:off x="3778249"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
        <p:nvSpPr>
          <p:cNvPr id="9" name="Espace réservé du pied de page 2"/>
          <p:cNvSpPr>
            <a:spLocks noGrp="1"/>
          </p:cNvSpPr>
          <p:nvPr>
            <p:ph type="ftr" sz="quarter" idx="3"/>
          </p:nvPr>
        </p:nvSpPr>
        <p:spPr>
          <a:xfrm>
            <a:off x="80975" y="5215010"/>
            <a:ext cx="3429000" cy="303212"/>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DIrection du Numérique, de l'exploitation et des Opérations</a:t>
            </a:r>
            <a:endParaRPr lang="fr-F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7" y="528608"/>
            <a:ext cx="8761523" cy="400110"/>
          </a:xfrm>
        </p:spPr>
        <p:txBody>
          <a:bodyPr/>
          <a:lstStyle/>
          <a:p>
            <a:r>
              <a:rPr lang="fr-FR" dirty="0"/>
              <a:t>Cliquez et modifiez le titre</a:t>
            </a:r>
          </a:p>
        </p:txBody>
      </p:sp>
      <p:sp>
        <p:nvSpPr>
          <p:cNvPr id="8" name="Sous-titre 2"/>
          <p:cNvSpPr>
            <a:spLocks noGrp="1"/>
          </p:cNvSpPr>
          <p:nvPr>
            <p:ph type="subTitle" idx="14" hasCustomPrompt="1"/>
          </p:nvPr>
        </p:nvSpPr>
        <p:spPr>
          <a:xfrm>
            <a:off x="318977" y="251261"/>
            <a:ext cx="7974419" cy="265037"/>
          </a:xfrm>
          <a:prstGeom prst="rect">
            <a:avLst/>
          </a:prstGeom>
        </p:spPr>
        <p:txBody>
          <a:bodyPr>
            <a:no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9" name="Espace réservé du contenu 2"/>
          <p:cNvSpPr>
            <a:spLocks noGrp="1"/>
          </p:cNvSpPr>
          <p:nvPr>
            <p:ph idx="15" hasCustomPrompt="1"/>
          </p:nvPr>
        </p:nvSpPr>
        <p:spPr>
          <a:xfrm>
            <a:off x="318978" y="1206066"/>
            <a:ext cx="4586273" cy="3970772"/>
          </a:xfrm>
          <a:prstGeom prst="rect">
            <a:avLst/>
          </a:prstGeom>
        </p:spPr>
        <p:txBody>
          <a:bodyPr/>
          <a:lstStyle>
            <a:lvl1pPr marL="0" indent="0">
              <a:buFont typeface="Wingdings" panose="05000000000000000000" pitchFamily="2" charset="2"/>
              <a:buNone/>
              <a:defRPr/>
            </a:lvl1pPr>
            <a:lvl2pPr marL="399996" indent="-253997">
              <a:buFont typeface="Wingdings" panose="05000000000000000000" pitchFamily="2" charset="2"/>
              <a:buChar char="v"/>
              <a:defRPr/>
            </a:lvl2pPr>
            <a:lvl3pPr marL="679993" indent="-253997">
              <a:buFont typeface="Wingdings" panose="05000000000000000000" pitchFamily="2" charset="2"/>
              <a:buChar char="Ø"/>
              <a:defRPr/>
            </a:lvl3pPr>
          </a:lstStyle>
          <a:p>
            <a:pPr lvl="0"/>
            <a:r>
              <a:rPr lang="fr-FR" dirty="0"/>
              <a:t>Cliquez pour modifier le texte</a:t>
            </a:r>
          </a:p>
          <a:p>
            <a:pPr lvl="1"/>
            <a:r>
              <a:rPr lang="fr-FR" dirty="0"/>
              <a:t>Deuxième niveau</a:t>
            </a:r>
          </a:p>
          <a:p>
            <a:pPr lvl="2"/>
            <a:r>
              <a:rPr lang="fr-FR" dirty="0"/>
              <a:t>Troisième niveau</a:t>
            </a:r>
          </a:p>
        </p:txBody>
      </p:sp>
      <p:sp>
        <p:nvSpPr>
          <p:cNvPr id="11" name="Espace réservé du contenu 2"/>
          <p:cNvSpPr>
            <a:spLocks noGrp="1"/>
          </p:cNvSpPr>
          <p:nvPr>
            <p:ph idx="16" hasCustomPrompt="1"/>
          </p:nvPr>
        </p:nvSpPr>
        <p:spPr>
          <a:xfrm>
            <a:off x="5296590" y="1206066"/>
            <a:ext cx="4586273" cy="3970772"/>
          </a:xfrm>
          <a:prstGeom prst="rect">
            <a:avLst/>
          </a:prstGeom>
        </p:spPr>
        <p:txBody>
          <a:bodyPr/>
          <a:lstStyle>
            <a:lvl1pPr>
              <a:defRPr baseline="0"/>
            </a:lvl1pPr>
            <a:lvl2pPr>
              <a:defRPr/>
            </a:lvl2pPr>
            <a:lvl3pPr>
              <a:defRPr/>
            </a:lvl3pPr>
          </a:lstStyle>
          <a:p>
            <a:pPr lvl="0"/>
            <a:r>
              <a:rPr lang="fr-FR" dirty="0"/>
              <a:t>Cliquez pour modifier le texte</a:t>
            </a:r>
          </a:p>
          <a:p>
            <a:pPr lvl="1"/>
            <a:r>
              <a:rPr lang="fr-FR" dirty="0"/>
              <a:t>Deuxième niveau</a:t>
            </a:r>
          </a:p>
          <a:p>
            <a:pPr lvl="2"/>
            <a:r>
              <a:rPr lang="fr-FR" dirty="0"/>
              <a:t>Troisième niveau</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
        <p:nvSpPr>
          <p:cNvPr id="10" name="Espace réservé du pied de page 2"/>
          <p:cNvSpPr>
            <a:spLocks noGrp="1"/>
          </p:cNvSpPr>
          <p:nvPr>
            <p:ph type="ftr" sz="quarter" idx="3"/>
          </p:nvPr>
        </p:nvSpPr>
        <p:spPr>
          <a:xfrm>
            <a:off x="80975" y="5215010"/>
            <a:ext cx="3429000" cy="303212"/>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DIrection du Numérique, de l'exploitation et des Opérations</a:t>
            </a:r>
            <a:endParaRPr lang="fr-F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Ble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8977" y="549874"/>
            <a:ext cx="7974419" cy="400110"/>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hasCustomPrompt="1"/>
          </p:nvPr>
        </p:nvSpPr>
        <p:spPr>
          <a:xfrm>
            <a:off x="318977" y="261894"/>
            <a:ext cx="7974419"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contenu 2"/>
          <p:cNvSpPr>
            <a:spLocks noGrp="1"/>
          </p:cNvSpPr>
          <p:nvPr>
            <p:ph idx="16"/>
          </p:nvPr>
        </p:nvSpPr>
        <p:spPr>
          <a:xfrm>
            <a:off x="318978" y="1180214"/>
            <a:ext cx="9563887" cy="39966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920675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
        <p:nvSpPr>
          <p:cNvPr id="7" name="Espace réservé du pied de page 2"/>
          <p:cNvSpPr txBox="1">
            <a:spLocks/>
          </p:cNvSpPr>
          <p:nvPr userDrawn="1"/>
        </p:nvSpPr>
        <p:spPr>
          <a:xfrm>
            <a:off x="80975" y="5215010"/>
            <a:ext cx="3429000" cy="303212"/>
          </a:xfrm>
          <a:prstGeom prst="rect">
            <a:avLst/>
          </a:prstGeom>
        </p:spPr>
        <p:txBody>
          <a:bodyPr vert="horz" lIns="91440" tIns="45720" rIns="91440" bIns="45720" rtlCol="0" anchor="ctr"/>
          <a:lstStyle>
            <a:defPPr>
              <a:defRPr lang="fr-FR"/>
            </a:defPPr>
            <a:lvl1pPr marL="0" algn="l" defTabSz="797174" rtl="0" eaLnBrk="1" latinLnBrk="0" hangingPunct="1">
              <a:defRPr sz="900" kern="1200">
                <a:solidFill>
                  <a:schemeClr val="tx1">
                    <a:tint val="75000"/>
                  </a:schemeClr>
                </a:solidFill>
                <a:latin typeface="+mn-lt"/>
                <a:ea typeface="+mn-ea"/>
                <a:cs typeface="+mn-cs"/>
              </a:defRPr>
            </a:lvl1pPr>
            <a:lvl2pPr marL="398587" algn="l" defTabSz="797174" rtl="0" eaLnBrk="1" latinLnBrk="0" hangingPunct="1">
              <a:defRPr sz="1569" kern="1200">
                <a:solidFill>
                  <a:schemeClr val="tx1"/>
                </a:solidFill>
                <a:latin typeface="+mn-lt"/>
                <a:ea typeface="+mn-ea"/>
                <a:cs typeface="+mn-cs"/>
              </a:defRPr>
            </a:lvl2pPr>
            <a:lvl3pPr marL="797174" algn="l" defTabSz="797174" rtl="0" eaLnBrk="1" latinLnBrk="0" hangingPunct="1">
              <a:defRPr sz="1569" kern="1200">
                <a:solidFill>
                  <a:schemeClr val="tx1"/>
                </a:solidFill>
                <a:latin typeface="+mn-lt"/>
                <a:ea typeface="+mn-ea"/>
                <a:cs typeface="+mn-cs"/>
              </a:defRPr>
            </a:lvl3pPr>
            <a:lvl4pPr marL="1195761" algn="l" defTabSz="797174" rtl="0" eaLnBrk="1" latinLnBrk="0" hangingPunct="1">
              <a:defRPr sz="1569" kern="1200">
                <a:solidFill>
                  <a:schemeClr val="tx1"/>
                </a:solidFill>
                <a:latin typeface="+mn-lt"/>
                <a:ea typeface="+mn-ea"/>
                <a:cs typeface="+mn-cs"/>
              </a:defRPr>
            </a:lvl4pPr>
            <a:lvl5pPr marL="1594348" algn="l" defTabSz="797174" rtl="0" eaLnBrk="1" latinLnBrk="0" hangingPunct="1">
              <a:defRPr sz="1569" kern="1200">
                <a:solidFill>
                  <a:schemeClr val="tx1"/>
                </a:solidFill>
                <a:latin typeface="+mn-lt"/>
                <a:ea typeface="+mn-ea"/>
                <a:cs typeface="+mn-cs"/>
              </a:defRPr>
            </a:lvl5pPr>
            <a:lvl6pPr marL="1992935" algn="l" defTabSz="797174" rtl="0" eaLnBrk="1" latinLnBrk="0" hangingPunct="1">
              <a:defRPr sz="1569" kern="1200">
                <a:solidFill>
                  <a:schemeClr val="tx1"/>
                </a:solidFill>
                <a:latin typeface="+mn-lt"/>
                <a:ea typeface="+mn-ea"/>
                <a:cs typeface="+mn-cs"/>
              </a:defRPr>
            </a:lvl6pPr>
            <a:lvl7pPr marL="2391522" algn="l" defTabSz="797174" rtl="0" eaLnBrk="1" latinLnBrk="0" hangingPunct="1">
              <a:defRPr sz="1569" kern="1200">
                <a:solidFill>
                  <a:schemeClr val="tx1"/>
                </a:solidFill>
                <a:latin typeface="+mn-lt"/>
                <a:ea typeface="+mn-ea"/>
                <a:cs typeface="+mn-cs"/>
              </a:defRPr>
            </a:lvl7pPr>
            <a:lvl8pPr marL="2790109" algn="l" defTabSz="797174" rtl="0" eaLnBrk="1" latinLnBrk="0" hangingPunct="1">
              <a:defRPr sz="1569" kern="1200">
                <a:solidFill>
                  <a:schemeClr val="tx1"/>
                </a:solidFill>
                <a:latin typeface="+mn-lt"/>
                <a:ea typeface="+mn-ea"/>
                <a:cs typeface="+mn-cs"/>
              </a:defRPr>
            </a:lvl8pPr>
            <a:lvl9pPr marL="3188696" algn="l" defTabSz="797174" rtl="0" eaLnBrk="1" latinLnBrk="0" hangingPunct="1">
              <a:defRPr sz="1569" kern="1200">
                <a:solidFill>
                  <a:schemeClr val="tx1"/>
                </a:solidFill>
                <a:latin typeface="+mn-lt"/>
                <a:ea typeface="+mn-ea"/>
                <a:cs typeface="+mn-cs"/>
              </a:defRPr>
            </a:lvl9pPr>
          </a:lstStyle>
          <a:p>
            <a:r>
              <a:rPr lang="fr-FR" smtClean="0">
                <a:solidFill>
                  <a:prstClr val="black">
                    <a:tint val="75000"/>
                  </a:prstClr>
                </a:solidFill>
                <a:latin typeface="Calibri" panose="020F0502020204030204"/>
              </a:rPr>
              <a:t>DIrection du Numérique, de l'exploitation et des Opérations</a:t>
            </a:r>
            <a:endParaRPr lang="fr-FR">
              <a:solidFill>
                <a:prstClr val="black">
                  <a:tint val="75000"/>
                </a:prstClr>
              </a:solidFill>
              <a:latin typeface="Calibri" panose="020F050202020403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merci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hasCustomPrompt="1"/>
          </p:nvPr>
        </p:nvSpPr>
        <p:spPr>
          <a:xfrm>
            <a:off x="318978" y="781236"/>
            <a:ext cx="9563887" cy="4395603"/>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REMERCIEMENTS</a:t>
            </a:r>
          </a:p>
          <a:p>
            <a:pPr lvl="1"/>
            <a:r>
              <a:rPr lang="fr-FR" dirty="0"/>
              <a:t>Cliquez pour modifier les styles du texte du masque</a:t>
            </a:r>
          </a:p>
        </p:txBody>
      </p:sp>
      <p:sp>
        <p:nvSpPr>
          <p:cNvPr id="7" name="Espace réservé du numéro de diapositive 5"/>
          <p:cNvSpPr>
            <a:spLocks noGrp="1"/>
          </p:cNvSpPr>
          <p:nvPr>
            <p:ph type="sldNum" sz="quarter" idx="4"/>
          </p:nvPr>
        </p:nvSpPr>
        <p:spPr>
          <a:xfrm>
            <a:off x="9208306" y="5329202"/>
            <a:ext cx="398780" cy="303212"/>
          </a:xfrm>
          <a:prstGeom prst="rect">
            <a:avLst/>
          </a:prstGeom>
        </p:spPr>
        <p:txBody>
          <a:bodyPr vert="horz" lIns="91440" tIns="45720" rIns="91440" bIns="45720" rtlCol="0" anchor="ctr"/>
          <a:lstStyle>
            <a:lvl1pPr algn="ctr">
              <a:defRPr sz="667">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953887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Remerciements - Co 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idx="16" hasCustomPrompt="1"/>
          </p:nvPr>
        </p:nvSpPr>
        <p:spPr>
          <a:xfrm>
            <a:off x="318978" y="781236"/>
            <a:ext cx="9563887" cy="2423604"/>
          </a:xfrm>
          <a:prstGeom prst="rect">
            <a:avLst/>
          </a:prstGeom>
        </p:spPr>
        <p:txBody>
          <a:bodyPr/>
          <a:lstStyle>
            <a:lvl1pPr algn="ctr">
              <a:defRPr sz="2000">
                <a:solidFill>
                  <a:schemeClr val="bg1"/>
                </a:solidFill>
              </a:defRPr>
            </a:lvl1pPr>
            <a:lvl2pPr marL="145999" indent="0">
              <a:buNone/>
              <a:defRPr baseline="0">
                <a:solidFill>
                  <a:schemeClr val="bg1"/>
                </a:solidFill>
              </a:defRPr>
            </a:lvl2pPr>
            <a:lvl3pPr>
              <a:defRPr>
                <a:solidFill>
                  <a:schemeClr val="bg1"/>
                </a:solidFill>
              </a:defRPr>
            </a:lvl3pPr>
          </a:lstStyle>
          <a:p>
            <a:pPr lvl="0"/>
            <a:r>
              <a:rPr lang="fr-FR" dirty="0"/>
              <a:t>REMERCIEMENTS</a:t>
            </a:r>
          </a:p>
          <a:p>
            <a:pPr lvl="1"/>
            <a:r>
              <a:rPr lang="fr-FR" dirty="0"/>
              <a:t>Cliquez pour modifier les styles du texte du masque</a:t>
            </a:r>
          </a:p>
        </p:txBody>
      </p:sp>
      <p:sp>
        <p:nvSpPr>
          <p:cNvPr id="5" name="Rectangle 4"/>
          <p:cNvSpPr/>
          <p:nvPr userDrawn="1"/>
        </p:nvSpPr>
        <p:spPr>
          <a:xfrm>
            <a:off x="0" y="3808520"/>
            <a:ext cx="10160000" cy="656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43"/>
          </a:p>
        </p:txBody>
      </p:sp>
      <p:sp>
        <p:nvSpPr>
          <p:cNvPr id="6" name="Espace réservé du numéro de diapositive 5"/>
          <p:cNvSpPr>
            <a:spLocks noGrp="1"/>
          </p:cNvSpPr>
          <p:nvPr>
            <p:ph type="sldNum" sz="quarter" idx="4"/>
          </p:nvPr>
        </p:nvSpPr>
        <p:spPr>
          <a:xfrm>
            <a:off x="920675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Tree>
    <p:extLst>
      <p:ext uri="{BB962C8B-B14F-4D97-AF65-F5344CB8AC3E}">
        <p14:creationId xmlns:p14="http://schemas.microsoft.com/office/powerpoint/2010/main" val="259282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NES - couv proj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CD1B5-68EF-E34D-BF91-1A063E304C83}"/>
              </a:ext>
            </a:extLst>
          </p:cNvPr>
          <p:cNvSpPr>
            <a:spLocks noGrp="1"/>
          </p:cNvSpPr>
          <p:nvPr>
            <p:ph type="ctrTitle"/>
          </p:nvPr>
        </p:nvSpPr>
        <p:spPr>
          <a:xfrm>
            <a:off x="1270000" y="1447642"/>
            <a:ext cx="7620000" cy="1477328"/>
          </a:xfrm>
        </p:spPr>
        <p:txBody>
          <a:bodyPr anchor="b"/>
          <a:lstStyle>
            <a:lvl1pPr algn="ctr">
              <a:defRPr sz="5000"/>
            </a:lvl1pPr>
          </a:lstStyle>
          <a:p>
            <a:r>
              <a:rPr lang="fr-FR"/>
              <a:t>Modifiez le style du titre</a:t>
            </a:r>
          </a:p>
        </p:txBody>
      </p:sp>
      <p:sp>
        <p:nvSpPr>
          <p:cNvPr id="3" name="Sous-titre 2">
            <a:extLst>
              <a:ext uri="{FF2B5EF4-FFF2-40B4-BE49-F238E27FC236}">
                <a16:creationId xmlns:a16="http://schemas.microsoft.com/office/drawing/2014/main" id="{BFB60177-1AE3-814A-B9BA-32A62A8036EE}"/>
              </a:ext>
            </a:extLst>
          </p:cNvPr>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B24AE00A-7005-164C-A36F-D5401194FC9E}"/>
              </a:ext>
            </a:extLst>
          </p:cNvPr>
          <p:cNvSpPr>
            <a:spLocks noGrp="1"/>
          </p:cNvSpPr>
          <p:nvPr>
            <p:ph type="dt" sz="half" idx="10"/>
          </p:nvPr>
        </p:nvSpPr>
        <p:spPr/>
        <p:txBody>
          <a:bodyPr/>
          <a:lstStyle/>
          <a:p>
            <a:fld id="{AE5716EA-014A-D042-A230-74243FE93352}" type="datetimeFigureOut">
              <a:rPr lang="fr-FR" smtClean="0"/>
              <a:t>24/05/2018</a:t>
            </a:fld>
            <a:endParaRPr lang="fr-FR"/>
          </a:p>
        </p:txBody>
      </p:sp>
      <p:sp>
        <p:nvSpPr>
          <p:cNvPr id="5" name="Espace réservé du pied de page 4">
            <a:extLst>
              <a:ext uri="{FF2B5EF4-FFF2-40B4-BE49-F238E27FC236}">
                <a16:creationId xmlns:a16="http://schemas.microsoft.com/office/drawing/2014/main" id="{B6F3EFF3-1F4F-754A-854F-C840D780AE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3CE5A8-F161-0A4F-B636-088A8B3CF099}"/>
              </a:ext>
            </a:extLst>
          </p:cNvPr>
          <p:cNvSpPr>
            <a:spLocks noGrp="1"/>
          </p:cNvSpPr>
          <p:nvPr>
            <p:ph type="sldNum" sz="quarter" idx="12"/>
          </p:nvPr>
        </p:nvSpPr>
        <p:spPr/>
        <p:txBody>
          <a:bodyPr/>
          <a:lstStyle/>
          <a:p>
            <a:fld id="{EB1AD801-5F09-4F46-80E1-751826D9F381}" type="slidenum">
              <a:rPr lang="fr-FR" smtClean="0"/>
              <a:t>‹N°›</a:t>
            </a:fld>
            <a:endParaRPr lang="fr-FR"/>
          </a:p>
        </p:txBody>
      </p:sp>
    </p:spTree>
    <p:extLst>
      <p:ext uri="{BB962C8B-B14F-4D97-AF65-F5344CB8AC3E}">
        <p14:creationId xmlns:p14="http://schemas.microsoft.com/office/powerpoint/2010/main" val="161098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NES - couv co-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6"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7"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NES - couv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NES - couv photo proj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NES - couv photo co-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1"/>
            <a:ext cx="10160000" cy="2018211"/>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1270000" y="2119810"/>
            <a:ext cx="7620000" cy="369332"/>
          </a:xfrm>
        </p:spPr>
        <p:txBody>
          <a:bodyPr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1270000" y="2461446"/>
            <a:ext cx="7620000" cy="400110"/>
          </a:xfrm>
        </p:spPr>
        <p:txBody>
          <a:bodyPr>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1270000" y="2830778"/>
            <a:ext cx="762000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NES - couv photo ve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4849090" y="1949485"/>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0" y="2291121"/>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0" y="2660453"/>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NES - couv photo vert. proj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4849090" y="1940514"/>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0" y="2282150"/>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0" y="2651482"/>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NES - couv photo vert. co-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1"/>
          </p:nvPr>
        </p:nvSpPr>
        <p:spPr>
          <a:xfrm>
            <a:off x="0" y="0"/>
            <a:ext cx="4849091" cy="5715000"/>
          </a:xfrm>
        </p:spPr>
        <p:txBody>
          <a:bodyPr anchor="t"/>
          <a:lstStyle>
            <a:lvl1pPr marL="0" indent="0">
              <a:buNone/>
              <a:defRPr sz="2667" i="1">
                <a:solidFill>
                  <a:schemeClr val="bg1"/>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dirty="0"/>
              <a:t>Faire glisser l'image vers l'espace réservé ou cliquer sur l'icône pour l'ajouter</a:t>
            </a:r>
            <a:endParaRPr lang="en-US" dirty="0"/>
          </a:p>
        </p:txBody>
      </p:sp>
      <p:sp>
        <p:nvSpPr>
          <p:cNvPr id="6" name="Titre 1"/>
          <p:cNvSpPr>
            <a:spLocks noGrp="1"/>
          </p:cNvSpPr>
          <p:nvPr>
            <p:ph type="ctrTitle" hasCustomPrompt="1"/>
          </p:nvPr>
        </p:nvSpPr>
        <p:spPr>
          <a:xfrm>
            <a:off x="4849090" y="1940514"/>
            <a:ext cx="5310910" cy="369332"/>
          </a:xfrm>
        </p:spPr>
        <p:txBody>
          <a:bodyPr wrap="square" anchor="ctr" anchorCtr="0">
            <a:spAutoFit/>
          </a:bodyPr>
          <a:lstStyle>
            <a:lvl1pPr algn="ctr">
              <a:defRPr lang="fr-FR" sz="2000" b="1" i="0" kern="1200" dirty="0">
                <a:solidFill>
                  <a:schemeClr val="bg1"/>
                </a:solidFill>
                <a:latin typeface="Arial Black" charset="0"/>
                <a:ea typeface="Arial Black" charset="0"/>
                <a:cs typeface="Arial Black" charset="0"/>
              </a:defRPr>
            </a:lvl1pPr>
          </a:lstStyle>
          <a:p>
            <a:r>
              <a:rPr lang="fr-FR" dirty="0"/>
              <a:t>CLIQUEZ ET MODIFIEZ LE TITRE</a:t>
            </a:r>
          </a:p>
        </p:txBody>
      </p:sp>
      <p:sp>
        <p:nvSpPr>
          <p:cNvPr id="7" name="Sous-titre 2"/>
          <p:cNvSpPr>
            <a:spLocks noGrp="1"/>
          </p:cNvSpPr>
          <p:nvPr>
            <p:ph type="subTitle" idx="1" hasCustomPrompt="1"/>
          </p:nvPr>
        </p:nvSpPr>
        <p:spPr>
          <a:xfrm>
            <a:off x="4849090" y="2282150"/>
            <a:ext cx="5310910" cy="707886"/>
          </a:xfrm>
        </p:spPr>
        <p:txBody>
          <a:bodyPr wrap="square">
            <a:spAutoFit/>
          </a:bodyPr>
          <a:lstStyle>
            <a:lvl1pPr marL="0" indent="0" algn="ctr">
              <a:buNone/>
              <a:defRPr lang="fr-FR" sz="2000" b="1" i="0" kern="1200" dirty="0">
                <a:solidFill>
                  <a:srgbClr val="00B0F0"/>
                </a:solidFill>
                <a:latin typeface="Arial Black" charset="0"/>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CLIQUEZ POUR MODIFIER LE TITRE 2</a:t>
            </a:r>
          </a:p>
        </p:txBody>
      </p:sp>
      <p:sp>
        <p:nvSpPr>
          <p:cNvPr id="8" name="Espace réservé du contenu 2"/>
          <p:cNvSpPr>
            <a:spLocks noGrp="1"/>
          </p:cNvSpPr>
          <p:nvPr>
            <p:ph idx="10"/>
          </p:nvPr>
        </p:nvSpPr>
        <p:spPr>
          <a:xfrm>
            <a:off x="4849090" y="2651482"/>
            <a:ext cx="5310910" cy="480459"/>
          </a:xfrm>
        </p:spPr>
        <p:txBody>
          <a:bodyPr/>
          <a:lstStyle>
            <a:lvl1pPr>
              <a:lnSpc>
                <a:spcPct val="100000"/>
              </a:lnSpc>
              <a:defRPr/>
            </a:lvl1pPr>
            <a:lvl2pPr>
              <a:lnSpc>
                <a:spcPct val="100000"/>
              </a:lnSpc>
              <a:spcBef>
                <a:spcPts val="0"/>
              </a:spcBef>
              <a:defRPr/>
            </a:lvl2pPr>
          </a:lstStyle>
          <a:p>
            <a:pPr lvl="0"/>
            <a:r>
              <a:rPr lang="fr-FR" dirty="0"/>
              <a:t>Cliquez pour modifier les styles du texte du masque</a:t>
            </a:r>
          </a:p>
          <a:p>
            <a:pPr lvl="1"/>
            <a:r>
              <a:rPr lang="fr-FR" dirty="0"/>
              <a:t>Deuxième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0.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jp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fr-FR" dirty="0"/>
              <a:t>CLIQUEZ ET MODIFIEZ LE TITRE 1</a:t>
            </a:r>
          </a:p>
        </p:txBody>
      </p:sp>
      <p:sp>
        <p:nvSpPr>
          <p:cNvPr id="3" name="Espace réservé du texte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 TEXTE</a:t>
            </a:r>
          </a:p>
          <a:p>
            <a:pPr lvl="1"/>
            <a:r>
              <a:rPr lang="fr-FR" dirty="0"/>
              <a:t>Deuxième niveau</a:t>
            </a:r>
          </a:p>
        </p:txBody>
      </p:sp>
    </p:spTree>
    <p:extLst>
      <p:ext uri="{BB962C8B-B14F-4D97-AF65-F5344CB8AC3E}">
        <p14:creationId xmlns:p14="http://schemas.microsoft.com/office/powerpoint/2010/main" val="1582049332"/>
      </p:ext>
    </p:extLst>
  </p:cSld>
  <p:clrMap bg1="lt1" tx1="dk1" bg2="lt2" tx2="dk2" accent1="accent1" accent2="accent2" accent3="accent3" accent4="accent4" accent5="accent5" accent6="accent6" hlink="hlink" folHlink="folHlink"/>
  <p:sldLayoutIdLst>
    <p:sldLayoutId id="2147483752" r:id="rId1"/>
    <p:sldLayoutId id="2147483763" r:id="rId2"/>
    <p:sldLayoutId id="2147483764" r:id="rId3"/>
    <p:sldLayoutId id="2147483769" r:id="rId4"/>
    <p:sldLayoutId id="2147483766" r:id="rId5"/>
    <p:sldLayoutId id="2147483768" r:id="rId6"/>
    <p:sldLayoutId id="2147483770" r:id="rId7"/>
    <p:sldLayoutId id="2147483771" r:id="rId8"/>
    <p:sldLayoutId id="2147483772" r:id="rId9"/>
    <p:sldLayoutId id="2147483817" r:id="rId10"/>
  </p:sldLayoutIdLst>
  <p:hf hdr="0" dt="0"/>
  <p:txStyles>
    <p:titleStyle>
      <a:lvl1pPr algn="ctr" defTabSz="1015990" rtl="0" eaLnBrk="1" latinLnBrk="0" hangingPunct="1">
        <a:lnSpc>
          <a:spcPct val="90000"/>
        </a:lnSpc>
        <a:spcBef>
          <a:spcPct val="0"/>
        </a:spcBef>
        <a:buNone/>
        <a:defRPr lang="fr-FR" sz="1800" b="1" i="0" kern="1200" dirty="0">
          <a:solidFill>
            <a:schemeClr val="bg1"/>
          </a:solidFill>
          <a:latin typeface="Arial Black" charset="0"/>
          <a:ea typeface="Arial Black" charset="0"/>
          <a:cs typeface="Arial Black" charset="0"/>
        </a:defRPr>
      </a:lvl1pPr>
    </p:titleStyle>
    <p:bodyStyle>
      <a:lvl1pPr marL="0" indent="0" algn="ctr" defTabSz="1015990" rtl="0" eaLnBrk="1" latinLnBrk="0" hangingPunct="1">
        <a:lnSpc>
          <a:spcPct val="100000"/>
        </a:lnSpc>
        <a:spcBef>
          <a:spcPts val="1111"/>
        </a:spcBef>
        <a:buFont typeface="Arial"/>
        <a:buNone/>
        <a:defRPr sz="1800" b="1" i="0" kern="1200">
          <a:solidFill>
            <a:schemeClr val="bg1"/>
          </a:solidFill>
          <a:latin typeface="Arial Black" charset="0"/>
          <a:ea typeface="Arial Black" charset="0"/>
          <a:cs typeface="Arial Black" charset="0"/>
        </a:defRPr>
      </a:lvl1pPr>
      <a:lvl2pPr marL="0" indent="0" algn="ctr" defTabSz="761992" rtl="0" eaLnBrk="1" latinLnBrk="0" hangingPunct="1">
        <a:lnSpc>
          <a:spcPct val="100000"/>
        </a:lnSpc>
        <a:spcBef>
          <a:spcPts val="0"/>
        </a:spcBef>
        <a:buFont typeface="Arial" panose="020B0604020202020204" pitchFamily="34" charset="0"/>
        <a:buNone/>
        <a:defRPr lang="fr-FR" sz="1800" b="1" i="0" kern="1200" dirty="0" smtClean="0">
          <a:solidFill>
            <a:srgbClr val="00B0F0"/>
          </a:solidFill>
          <a:latin typeface="Arial" charset="0"/>
          <a:ea typeface="Arial" charset="0"/>
          <a:cs typeface="Arial" charset="0"/>
        </a:defRPr>
      </a:lvl2pPr>
      <a:lvl3pPr marL="1269987" indent="-253997" algn="l" defTabSz="1015990" rtl="0" eaLnBrk="1" latinLnBrk="0" hangingPunct="1">
        <a:lnSpc>
          <a:spcPct val="90000"/>
        </a:lnSpc>
        <a:spcBef>
          <a:spcPts val="556"/>
        </a:spcBef>
        <a:buFont typeface="Arial"/>
        <a:buChar char="•"/>
        <a:defRPr sz="2222" kern="1200">
          <a:solidFill>
            <a:schemeClr val="bg1"/>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5440" y="507991"/>
            <a:ext cx="9116060" cy="369332"/>
          </a:xfrm>
          <a:prstGeom prst="rect">
            <a:avLst/>
          </a:prstGeom>
        </p:spPr>
        <p:txBody>
          <a:bodyPr vert="horz" wrap="square" lIns="91440" tIns="45720" rIns="91440" bIns="45720" rtlCol="0" anchor="ctr">
            <a:spAutoFit/>
          </a:bodyPr>
          <a:lstStyle/>
          <a:p>
            <a:r>
              <a:rPr lang="fr-FR" dirty="0"/>
              <a:t>Sommaire</a:t>
            </a:r>
          </a:p>
        </p:txBody>
      </p:sp>
      <p:sp>
        <p:nvSpPr>
          <p:cNvPr id="3" name="Espace réservé du texte 2"/>
          <p:cNvSpPr>
            <a:spLocks noGrp="1"/>
          </p:cNvSpPr>
          <p:nvPr>
            <p:ph type="body" idx="1"/>
          </p:nvPr>
        </p:nvSpPr>
        <p:spPr>
          <a:xfrm>
            <a:off x="4145280" y="1520825"/>
            <a:ext cx="531622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
        <p:nvSpPr>
          <p:cNvPr id="6" name="Espace réservé du pied de page 2"/>
          <p:cNvSpPr>
            <a:spLocks noGrp="1"/>
          </p:cNvSpPr>
          <p:nvPr>
            <p:ph type="ftr" sz="quarter" idx="3"/>
          </p:nvPr>
        </p:nvSpPr>
        <p:spPr>
          <a:xfrm>
            <a:off x="80975" y="5215010"/>
            <a:ext cx="3429000" cy="303212"/>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DIrection du Numérique, de l'exploitation et des Opérations</a:t>
            </a:r>
            <a:endParaRPr lang="fr-FR"/>
          </a:p>
        </p:txBody>
      </p:sp>
    </p:spTree>
    <p:extLst>
      <p:ext uri="{BB962C8B-B14F-4D97-AF65-F5344CB8AC3E}">
        <p14:creationId xmlns:p14="http://schemas.microsoft.com/office/powerpoint/2010/main" val="1637208058"/>
      </p:ext>
    </p:extLst>
  </p:cSld>
  <p:clrMap bg1="lt1" tx1="dk1" bg2="lt2" tx2="dk2" accent1="accent1" accent2="accent2" accent3="accent3" accent4="accent4" accent5="accent5" accent6="accent6" hlink="hlink" folHlink="folHlink"/>
  <p:sldLayoutIdLst>
    <p:sldLayoutId id="2147483775" r:id="rId1"/>
    <p:sldLayoutId id="2147483785" r:id="rId2"/>
  </p:sldLayoutIdLst>
  <p:timing>
    <p:tnLst>
      <p:par>
        <p:cTn id="1" dur="indefinite" restart="never" nodeType="tmRoot"/>
      </p:par>
    </p:tnLst>
  </p:timing>
  <p:hf hdr="0" dt="0"/>
  <p:txStyles>
    <p:titleStyle>
      <a:lvl1pPr algn="l" defTabSz="1015990" rtl="0" eaLnBrk="1" latinLnBrk="0" hangingPunct="1">
        <a:lnSpc>
          <a:spcPct val="90000"/>
        </a:lnSpc>
        <a:spcBef>
          <a:spcPct val="0"/>
        </a:spcBef>
        <a:buNone/>
        <a:defRPr sz="2000" b="1" i="0" kern="120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sz="1800" kern="1200">
          <a:solidFill>
            <a:srgbClr val="002060"/>
          </a:solidFill>
          <a:latin typeface="Arial" charset="0"/>
          <a:ea typeface="Arial" charset="0"/>
          <a:cs typeface="Arial" charset="0"/>
        </a:defRPr>
      </a:lvl1pPr>
      <a:lvl2pPr marL="761992"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1269987"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100000"/>
        </a:lnSpc>
        <a:spcBef>
          <a:spcPts val="0"/>
        </a:spcBef>
        <a:spcAft>
          <a:spcPts val="1333"/>
        </a:spcAft>
        <a:buClr>
          <a:srgbClr val="00B0F0"/>
        </a:buClr>
        <a:buFont typeface="Courier New" panose="02070309020205020404" pitchFamily="49" charset="0"/>
        <a:buChar char="o"/>
        <a:defRPr sz="1500" kern="1200">
          <a:solidFill>
            <a:srgbClr val="002060"/>
          </a:solidFill>
          <a:latin typeface="Arial" charset="0"/>
          <a:ea typeface="Arial" charset="0"/>
          <a:cs typeface="Arial" charset="0"/>
        </a:defRPr>
      </a:lvl4pPr>
      <a:lvl5pPr marL="2285977" indent="-253997" algn="l" defTabSz="1015990" rtl="0" eaLnBrk="1" latinLnBrk="0" hangingPunct="1">
        <a:lnSpc>
          <a:spcPct val="100000"/>
        </a:lnSpc>
        <a:spcBef>
          <a:spcPts val="0"/>
        </a:spcBef>
        <a:spcAft>
          <a:spcPts val="1333"/>
        </a:spcAft>
        <a:buClr>
          <a:srgbClr val="00B0F0"/>
        </a:buClr>
        <a:buFont typeface="Arial"/>
        <a:buChar char="•"/>
        <a:defRPr sz="14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543997"/>
            <a:ext cx="8763000" cy="369332"/>
          </a:xfrm>
          <a:prstGeom prst="rect">
            <a:avLst/>
          </a:prstGeom>
        </p:spPr>
        <p:txBody>
          <a:bodyPr vert="horz" lIns="91440" tIns="45720" rIns="91440" bIns="45720" rtlCol="0" anchor="ctr">
            <a:spAutoFit/>
          </a:bodyPr>
          <a:lstStyle/>
          <a:p>
            <a:r>
              <a:rPr lang="fr-FR" dirty="0"/>
              <a:t>CLIQUEZ ET MODIFIEZ LE TITRE</a:t>
            </a:r>
          </a:p>
        </p:txBody>
      </p:sp>
      <p:sp>
        <p:nvSpPr>
          <p:cNvPr id="4" name="Espace réservé du texte 3"/>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dirty="0"/>
          </a:p>
        </p:txBody>
      </p:sp>
      <p:sp>
        <p:nvSpPr>
          <p:cNvPr id="3" name="Espace réservé du pied de page 2"/>
          <p:cNvSpPr>
            <a:spLocks noGrp="1"/>
          </p:cNvSpPr>
          <p:nvPr>
            <p:ph type="ftr" sz="quarter" idx="3"/>
          </p:nvPr>
        </p:nvSpPr>
        <p:spPr>
          <a:xfrm>
            <a:off x="80975" y="5215010"/>
            <a:ext cx="3429000" cy="303212"/>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DIrection du Numérique, de l'exploitation et des Opérations</a:t>
            </a:r>
            <a:endParaRPr lang="fr-FR"/>
          </a:p>
        </p:txBody>
      </p:sp>
    </p:spTree>
    <p:extLst>
      <p:ext uri="{BB962C8B-B14F-4D97-AF65-F5344CB8AC3E}">
        <p14:creationId xmlns:p14="http://schemas.microsoft.com/office/powerpoint/2010/main" val="1049560957"/>
      </p:ext>
    </p:extLst>
  </p:cSld>
  <p:clrMap bg1="lt1" tx1="dk1" bg2="lt2" tx2="dk2" accent1="accent1" accent2="accent2" accent3="accent3" accent4="accent4" accent5="accent5" accent6="accent6" hlink="hlink" folHlink="folHlink"/>
  <p:sldLayoutIdLst>
    <p:sldLayoutId id="2147483800" r:id="rId1"/>
    <p:sldLayoutId id="2147483788" r:id="rId2"/>
    <p:sldLayoutId id="2147483799" r:id="rId3"/>
    <p:sldLayoutId id="2147483798" r:id="rId4"/>
    <p:sldLayoutId id="2147483801" r:id="rId5"/>
    <p:sldLayoutId id="2147483803" r:id="rId6"/>
    <p:sldLayoutId id="2147483804" r:id="rId7"/>
    <p:sldLayoutId id="2147483818" r:id="rId8"/>
  </p:sldLayoutIdLst>
  <p:timing>
    <p:tnLst>
      <p:par>
        <p:cTn id="1" dur="indefinite" restart="never" nodeType="tmRoot"/>
      </p:par>
    </p:tnLst>
  </p:timing>
  <p:hf hdr="0" dt="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33.jp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p:cNvSpPr>
            <a:spLocks noGrp="1"/>
          </p:cNvSpPr>
          <p:nvPr>
            <p:ph type="ctrTitle"/>
          </p:nvPr>
        </p:nvSpPr>
        <p:spPr/>
        <p:txBody>
          <a:bodyPr/>
          <a:lstStyle/>
          <a:p>
            <a:r>
              <a:rPr lang="fr-FR" dirty="0" smtClean="0"/>
              <a:t>PEPS</a:t>
            </a:r>
            <a:endParaRPr lang="fr-FR" dirty="0"/>
          </a:p>
        </p:txBody>
      </p:sp>
      <p:sp>
        <p:nvSpPr>
          <p:cNvPr id="22" name="Sous-titre 21"/>
          <p:cNvSpPr>
            <a:spLocks noGrp="1"/>
          </p:cNvSpPr>
          <p:nvPr>
            <p:ph type="subTitle" idx="1"/>
          </p:nvPr>
        </p:nvSpPr>
        <p:spPr>
          <a:xfrm>
            <a:off x="1270000" y="2461446"/>
            <a:ext cx="7620000" cy="848950"/>
          </a:xfrm>
        </p:spPr>
        <p:txBody>
          <a:bodyPr/>
          <a:lstStyle/>
          <a:p>
            <a:r>
              <a:rPr lang="fr-FR" dirty="0" smtClean="0"/>
              <a:t>French Platform for Sentinel Product</a:t>
            </a:r>
            <a:endParaRPr lang="fr-FR" dirty="0"/>
          </a:p>
          <a:p>
            <a:endParaRPr lang="fr-FR" dirty="0"/>
          </a:p>
        </p:txBody>
      </p:sp>
      <p:sp>
        <p:nvSpPr>
          <p:cNvPr id="23" name="Espace réservé du contenu 22"/>
          <p:cNvSpPr>
            <a:spLocks noGrp="1"/>
          </p:cNvSpPr>
          <p:nvPr>
            <p:ph idx="10"/>
          </p:nvPr>
        </p:nvSpPr>
        <p:spPr/>
        <p:txBody>
          <a:bodyPr>
            <a:normAutofit fontScale="55000" lnSpcReduction="20000"/>
          </a:bodyPr>
          <a:lstStyle/>
          <a:p>
            <a:r>
              <a:rPr lang="fr-FR" dirty="0" smtClean="0"/>
              <a:t>SPACEOPS - May 2018</a:t>
            </a:r>
          </a:p>
          <a:p>
            <a:r>
              <a:rPr lang="fr-FR" dirty="0" smtClean="0"/>
              <a:t>Vincent GARCIA </a:t>
            </a:r>
          </a:p>
          <a:p>
            <a:endParaRPr lang="fr-FR" dirty="0"/>
          </a:p>
        </p:txBody>
      </p:sp>
    </p:spTree>
    <p:extLst>
      <p:ext uri="{BB962C8B-B14F-4D97-AF65-F5344CB8AC3E}">
        <p14:creationId xmlns:p14="http://schemas.microsoft.com/office/powerpoint/2010/main" val="1699112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pPr>
              <a:buClr>
                <a:srgbClr val="00B0F0"/>
              </a:buClr>
            </a:pPr>
            <a:r>
              <a:rPr lang="fr-FR" dirty="0" err="1" smtClean="0"/>
              <a:t>Users</a:t>
            </a:r>
            <a:r>
              <a:rPr lang="fr-FR" dirty="0" smtClean="0"/>
              <a:t> </a:t>
            </a:r>
            <a:r>
              <a:rPr lang="fr-FR" dirty="0" err="1" smtClean="0"/>
              <a:t>statistics</a:t>
            </a:r>
            <a:endParaRPr lang="fr-FR" dirty="0"/>
          </a:p>
        </p:txBody>
      </p:sp>
      <p:sp>
        <p:nvSpPr>
          <p:cNvPr id="3" name="Sous-titre 2"/>
          <p:cNvSpPr>
            <a:spLocks noGrp="1"/>
          </p:cNvSpPr>
          <p:nvPr>
            <p:ph type="subTitle" idx="14"/>
          </p:nvPr>
        </p:nvSpPr>
        <p:spPr/>
        <p:txBody>
          <a:bodyPr>
            <a:normAutofit fontScale="25000" lnSpcReduction="20000"/>
          </a:bodyPr>
          <a:lstStyle/>
          <a:p>
            <a:r>
              <a:rPr lang="fr-FR" sz="4400" dirty="0"/>
              <a:t>SPACEOPS – 31 May 2018</a:t>
            </a:r>
          </a:p>
          <a:p>
            <a:endParaRPr lang="fr-FR" sz="4400"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10</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graphicFrame>
        <p:nvGraphicFramePr>
          <p:cNvPr id="11" name="Graphique 10"/>
          <p:cNvGraphicFramePr>
            <a:graphicFrameLocks/>
          </p:cNvGraphicFramePr>
          <p:nvPr>
            <p:extLst/>
          </p:nvPr>
        </p:nvGraphicFramePr>
        <p:xfrm>
          <a:off x="5987429" y="2874758"/>
          <a:ext cx="3894137" cy="2468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a:graphicFrameLocks/>
          </p:cNvGraphicFramePr>
          <p:nvPr>
            <p:extLst/>
          </p:nvPr>
        </p:nvGraphicFramePr>
        <p:xfrm>
          <a:off x="0" y="913329"/>
          <a:ext cx="5838198" cy="32682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3205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r>
              <a:rPr lang="fr-FR" dirty="0" smtClean="0"/>
              <a:t>Near Data </a:t>
            </a:r>
            <a:r>
              <a:rPr lang="fr-FR" dirty="0" err="1" smtClean="0"/>
              <a:t>Processing</a:t>
            </a:r>
            <a:endParaRPr lang="fr-FR" dirty="0"/>
          </a:p>
        </p:txBody>
      </p:sp>
      <p:sp>
        <p:nvSpPr>
          <p:cNvPr id="3" name="Sous-titre 2"/>
          <p:cNvSpPr>
            <a:spLocks noGrp="1"/>
          </p:cNvSpPr>
          <p:nvPr>
            <p:ph type="subTitle" idx="14"/>
          </p:nvPr>
        </p:nvSpPr>
        <p:spPr/>
        <p:txBody>
          <a:bodyPr vert="horz" lIns="91440" tIns="45720" rIns="91440" bIns="45720" rtlCol="0">
            <a:normAutofit fontScale="25000" lnSpcReduction="20000"/>
          </a:bodyPr>
          <a:lstStyle/>
          <a:p>
            <a:r>
              <a:rPr lang="fr-FR" sz="4400" dirty="0"/>
              <a:t>SPACEOPS – 31 May 2018</a:t>
            </a:r>
          </a:p>
          <a:p>
            <a:endParaRPr lang="fr-FR" sz="4400" dirty="0"/>
          </a:p>
          <a:p>
            <a:endParaRPr lang="fr-FR" sz="4400"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11</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pic>
        <p:nvPicPr>
          <p:cNvPr id="8" name="Espace réservé du contenu 7"/>
          <p:cNvPicPr>
            <a:picLocks noGrp="1"/>
          </p:cNvPicPr>
          <p:nvPr>
            <p:ph sz="quarter" idx="15"/>
          </p:nvPr>
        </p:nvPicPr>
        <p:blipFill>
          <a:blip r:embed="rId3">
            <a:extLst>
              <a:ext uri="{28A0092B-C50C-407E-A947-70E740481C1C}">
                <a14:useLocalDpi xmlns:a14="http://schemas.microsoft.com/office/drawing/2010/main" val="0"/>
              </a:ext>
            </a:extLst>
          </a:blip>
          <a:stretch>
            <a:fillRect/>
          </a:stretch>
        </p:blipFill>
        <p:spPr>
          <a:xfrm>
            <a:off x="6008914" y="1805119"/>
            <a:ext cx="3973579" cy="2774318"/>
          </a:xfrm>
          <a:prstGeom prst="rect">
            <a:avLst/>
          </a:prstGeom>
        </p:spPr>
      </p:pic>
      <p:sp>
        <p:nvSpPr>
          <p:cNvPr id="9" name="Espace réservé du contenu 7"/>
          <p:cNvSpPr txBox="1">
            <a:spLocks/>
          </p:cNvSpPr>
          <p:nvPr/>
        </p:nvSpPr>
        <p:spPr>
          <a:xfrm>
            <a:off x="331610" y="1206500"/>
            <a:ext cx="5677303" cy="3971556"/>
          </a:xfrm>
          <a:prstGeom prst="rect">
            <a:avLst/>
          </a:prstGeom>
        </p:spPr>
        <p:txBody>
          <a:bodyPr vert="horz" lIns="91440" tIns="45720" rIns="91440" bIns="45720" rtlCol="0">
            <a:normAutofit/>
          </a:bodyPr>
          <a:lst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fr-FR" dirty="0" smtClean="0"/>
              <a:t>PEPS </a:t>
            </a:r>
            <a:r>
              <a:rPr lang="fr-FR" dirty="0" err="1" smtClean="0"/>
              <a:t>provide</a:t>
            </a:r>
            <a:r>
              <a:rPr lang="fr-FR" dirty="0" smtClean="0"/>
              <a:t> online </a:t>
            </a:r>
            <a:r>
              <a:rPr lang="fr-FR" dirty="0" err="1" smtClean="0"/>
              <a:t>processing</a:t>
            </a:r>
            <a:r>
              <a:rPr lang="fr-FR" dirty="0" smtClean="0"/>
              <a:t> </a:t>
            </a:r>
            <a:r>
              <a:rPr lang="fr-FR" dirty="0" err="1" smtClean="0"/>
              <a:t>facilities</a:t>
            </a:r>
            <a:endParaRPr lang="fr-FR" dirty="0" smtClean="0"/>
          </a:p>
          <a:p>
            <a:pPr marL="285750" indent="-285750">
              <a:buFont typeface="Wingdings" panose="05000000000000000000" pitchFamily="2" charset="2"/>
              <a:buChar char="Ø"/>
            </a:pPr>
            <a:r>
              <a:rPr lang="fr-FR" dirty="0" smtClean="0"/>
              <a:t>Applications are </a:t>
            </a:r>
            <a:r>
              <a:rPr lang="fr-FR" dirty="0" err="1" smtClean="0"/>
              <a:t>provided</a:t>
            </a:r>
            <a:r>
              <a:rPr lang="fr-FR" dirty="0" smtClean="0"/>
              <a:t> by CNES or by </a:t>
            </a:r>
            <a:r>
              <a:rPr lang="fr-FR" dirty="0" err="1" smtClean="0"/>
              <a:t>users</a:t>
            </a:r>
            <a:endParaRPr lang="fr-FR" dirty="0" smtClean="0"/>
          </a:p>
          <a:p>
            <a:pPr marL="285750" indent="-285750">
              <a:buFont typeface="Wingdings" panose="05000000000000000000" pitchFamily="2" charset="2"/>
              <a:buChar char="Ø"/>
            </a:pPr>
            <a:r>
              <a:rPr lang="fr-FR" dirty="0" smtClean="0"/>
              <a:t>This </a:t>
            </a:r>
            <a:r>
              <a:rPr lang="fr-FR" dirty="0" err="1" smtClean="0"/>
              <a:t>feature</a:t>
            </a:r>
            <a:r>
              <a:rPr lang="fr-FR" dirty="0" smtClean="0"/>
              <a:t> </a:t>
            </a:r>
            <a:r>
              <a:rPr lang="fr-FR" dirty="0" err="1" smtClean="0"/>
              <a:t>simplify</a:t>
            </a:r>
            <a:r>
              <a:rPr lang="fr-FR" dirty="0" smtClean="0"/>
              <a:t> the </a:t>
            </a:r>
            <a:r>
              <a:rPr lang="fr-FR" dirty="0" err="1" smtClean="0"/>
              <a:t>discovery</a:t>
            </a:r>
            <a:r>
              <a:rPr lang="fr-FR" dirty="0" smtClean="0"/>
              <a:t> and the use of the information in the spatial data</a:t>
            </a:r>
          </a:p>
          <a:p>
            <a:endParaRPr lang="fr-FR" dirty="0"/>
          </a:p>
        </p:txBody>
      </p:sp>
    </p:spTree>
    <p:extLst>
      <p:ext uri="{BB962C8B-B14F-4D97-AF65-F5344CB8AC3E}">
        <p14:creationId xmlns:p14="http://schemas.microsoft.com/office/powerpoint/2010/main" val="125955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r>
              <a:rPr lang="fr-FR" dirty="0" smtClean="0"/>
              <a:t>User </a:t>
            </a:r>
            <a:r>
              <a:rPr lang="fr-FR" dirty="0" err="1" smtClean="0"/>
              <a:t>uptake</a:t>
            </a:r>
            <a:r>
              <a:rPr lang="fr-FR" dirty="0" smtClean="0"/>
              <a:t> and Incubation</a:t>
            </a:r>
            <a:endParaRPr lang="fr-FR" dirty="0"/>
          </a:p>
        </p:txBody>
      </p:sp>
      <p:sp>
        <p:nvSpPr>
          <p:cNvPr id="3" name="Sous-titre 2"/>
          <p:cNvSpPr>
            <a:spLocks noGrp="1"/>
          </p:cNvSpPr>
          <p:nvPr>
            <p:ph type="subTitle" idx="14"/>
          </p:nvPr>
        </p:nvSpPr>
        <p:spPr/>
        <p:txBody>
          <a:bodyPr vert="horz" lIns="91440" tIns="45720" rIns="91440" bIns="45720" rtlCol="0">
            <a:normAutofit fontScale="25000" lnSpcReduction="20000"/>
          </a:bodyPr>
          <a:lstStyle/>
          <a:p>
            <a:r>
              <a:rPr lang="fr-FR" sz="4400" dirty="0"/>
              <a:t>SPACEOPS – 31 May 2018</a:t>
            </a:r>
          </a:p>
          <a:p>
            <a:endParaRPr lang="fr-FR" sz="4400" dirty="0"/>
          </a:p>
          <a:p>
            <a:endParaRPr lang="fr-FR" sz="4400"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12</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sp>
        <p:nvSpPr>
          <p:cNvPr id="8" name="Espace réservé du contenu 7"/>
          <p:cNvSpPr>
            <a:spLocks noGrp="1"/>
          </p:cNvSpPr>
          <p:nvPr>
            <p:ph sz="quarter" idx="15"/>
          </p:nvPr>
        </p:nvSpPr>
        <p:spPr>
          <a:xfrm>
            <a:off x="331611" y="1206500"/>
            <a:ext cx="4666651" cy="3971556"/>
          </a:xfrm>
        </p:spPr>
        <p:txBody>
          <a:bodyPr/>
          <a:lstStyle/>
          <a:p>
            <a:r>
              <a:rPr lang="fr-FR" dirty="0" err="1" smtClean="0"/>
              <a:t>After</a:t>
            </a:r>
            <a:r>
              <a:rPr lang="fr-FR" dirty="0" smtClean="0"/>
              <a:t> agreement, PEPS host </a:t>
            </a:r>
            <a:r>
              <a:rPr lang="fr-FR" dirty="0" err="1" smtClean="0"/>
              <a:t>companies</a:t>
            </a:r>
            <a:r>
              <a:rPr lang="fr-FR" dirty="0" smtClean="0"/>
              <a:t> </a:t>
            </a:r>
            <a:r>
              <a:rPr lang="fr-FR" dirty="0" err="1" smtClean="0"/>
              <a:t>who</a:t>
            </a:r>
            <a:r>
              <a:rPr lang="fr-FR" dirty="0" smtClean="0"/>
              <a:t> </a:t>
            </a:r>
            <a:r>
              <a:rPr lang="fr-FR" dirty="0" err="1" smtClean="0"/>
              <a:t>want</a:t>
            </a:r>
            <a:r>
              <a:rPr lang="fr-FR" dirty="0" smtClean="0"/>
              <a:t> to </a:t>
            </a:r>
            <a:r>
              <a:rPr lang="fr-FR" dirty="0" err="1" smtClean="0"/>
              <a:t>develop</a:t>
            </a:r>
            <a:r>
              <a:rPr lang="fr-FR" dirty="0" smtClean="0"/>
              <a:t> and </a:t>
            </a:r>
            <a:r>
              <a:rPr lang="fr-FR" dirty="0" err="1" smtClean="0"/>
              <a:t>improve</a:t>
            </a:r>
            <a:r>
              <a:rPr lang="fr-FR" dirty="0" smtClean="0"/>
              <a:t> a spatial service</a:t>
            </a:r>
          </a:p>
          <a:p>
            <a:r>
              <a:rPr lang="fr-FR" dirty="0" smtClean="0"/>
              <a:t>The </a:t>
            </a:r>
            <a:r>
              <a:rPr lang="fr-FR" dirty="0" err="1" smtClean="0"/>
              <a:t>hosting</a:t>
            </a:r>
            <a:r>
              <a:rPr lang="fr-FR" dirty="0" smtClean="0"/>
              <a:t> infrastructure </a:t>
            </a:r>
            <a:r>
              <a:rPr lang="fr-FR" dirty="0" err="1" smtClean="0"/>
              <a:t>is</a:t>
            </a:r>
            <a:r>
              <a:rPr lang="fr-FR" dirty="0" smtClean="0"/>
              <a:t> </a:t>
            </a:r>
            <a:r>
              <a:rPr lang="fr-FR" dirty="0" err="1" smtClean="0"/>
              <a:t>based</a:t>
            </a:r>
            <a:r>
              <a:rPr lang="fr-FR" dirty="0" smtClean="0"/>
              <a:t> on WPS, DOCKER and PROACTIVE </a:t>
            </a:r>
            <a:r>
              <a:rPr lang="fr-FR" dirty="0" err="1" smtClean="0"/>
              <a:t>meta</a:t>
            </a:r>
            <a:r>
              <a:rPr lang="fr-FR" dirty="0" smtClean="0"/>
              <a:t> </a:t>
            </a:r>
            <a:r>
              <a:rPr lang="fr-FR" dirty="0" err="1" smtClean="0"/>
              <a:t>scheduler</a:t>
            </a:r>
            <a:endParaRPr lang="fr-FR" dirty="0" smtClean="0"/>
          </a:p>
          <a:p>
            <a:r>
              <a:rPr lang="fr-FR" dirty="0" smtClean="0"/>
              <a:t>The data are </a:t>
            </a:r>
            <a:r>
              <a:rPr lang="fr-FR" dirty="0" err="1" smtClean="0"/>
              <a:t>stored</a:t>
            </a:r>
            <a:r>
              <a:rPr lang="fr-FR" dirty="0" smtClean="0"/>
              <a:t> close to the HPC</a:t>
            </a:r>
            <a:endParaRPr lang="fr-FR" dirty="0"/>
          </a:p>
        </p:txBody>
      </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0147" y="1959429"/>
            <a:ext cx="4674323" cy="2618549"/>
          </a:xfrm>
          <a:prstGeom prst="rect">
            <a:avLst/>
          </a:prstGeom>
          <a:noFill/>
        </p:spPr>
      </p:pic>
    </p:spTree>
    <p:extLst>
      <p:ext uri="{BB962C8B-B14F-4D97-AF65-F5344CB8AC3E}">
        <p14:creationId xmlns:p14="http://schemas.microsoft.com/office/powerpoint/2010/main" val="3600816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r>
              <a:rPr lang="fr-FR" dirty="0" smtClean="0"/>
              <a:t>Incubation service feedback</a:t>
            </a:r>
            <a:endParaRPr lang="fr-FR" dirty="0"/>
          </a:p>
        </p:txBody>
      </p:sp>
      <p:sp>
        <p:nvSpPr>
          <p:cNvPr id="3" name="Sous-titre 2"/>
          <p:cNvSpPr>
            <a:spLocks noGrp="1"/>
          </p:cNvSpPr>
          <p:nvPr>
            <p:ph type="subTitle" idx="14"/>
          </p:nvPr>
        </p:nvSpPr>
        <p:spPr/>
        <p:txBody>
          <a:bodyPr vert="horz" lIns="91440" tIns="45720" rIns="91440" bIns="45720" rtlCol="0">
            <a:normAutofit fontScale="25000" lnSpcReduction="20000"/>
          </a:bodyPr>
          <a:lstStyle/>
          <a:p>
            <a:r>
              <a:rPr lang="fr-FR" sz="4400" dirty="0"/>
              <a:t>SPACEOPS – 31 May 2018</a:t>
            </a:r>
          </a:p>
          <a:p>
            <a:endParaRPr lang="fr-FR" sz="4400" dirty="0"/>
          </a:p>
          <a:p>
            <a:endParaRPr lang="fr-FR" sz="4400"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13</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sp>
        <p:nvSpPr>
          <p:cNvPr id="8" name="Espace réservé du contenu 7"/>
          <p:cNvSpPr>
            <a:spLocks noGrp="1"/>
          </p:cNvSpPr>
          <p:nvPr>
            <p:ph sz="quarter" idx="15"/>
          </p:nvPr>
        </p:nvSpPr>
        <p:spPr>
          <a:xfrm>
            <a:off x="331611" y="1206500"/>
            <a:ext cx="9402939" cy="3971556"/>
          </a:xfrm>
        </p:spPr>
        <p:txBody>
          <a:bodyPr/>
          <a:lstStyle/>
          <a:p>
            <a:pPr marL="285750" indent="-285750">
              <a:buFont typeface="Arial" panose="020B0604020202020204" pitchFamily="34" charset="0"/>
              <a:buChar char="•"/>
            </a:pPr>
            <a:r>
              <a:rPr lang="fr-FR" dirty="0" smtClean="0"/>
              <a:t>4 </a:t>
            </a:r>
            <a:r>
              <a:rPr lang="fr-FR" dirty="0" err="1" smtClean="0"/>
              <a:t>companies</a:t>
            </a:r>
            <a:r>
              <a:rPr lang="fr-FR" dirty="0" smtClean="0"/>
              <a:t> are </a:t>
            </a:r>
            <a:r>
              <a:rPr lang="fr-FR" dirty="0" err="1" smtClean="0"/>
              <a:t>hosted</a:t>
            </a:r>
            <a:r>
              <a:rPr lang="fr-FR" dirty="0" smtClean="0"/>
              <a:t> on CNES </a:t>
            </a:r>
            <a:r>
              <a:rPr lang="fr-FR" dirty="0" err="1" smtClean="0"/>
              <a:t>facilities</a:t>
            </a: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err="1" smtClean="0"/>
              <a:t>They</a:t>
            </a:r>
            <a:r>
              <a:rPr lang="fr-FR" dirty="0" smtClean="0"/>
              <a:t> </a:t>
            </a:r>
            <a:r>
              <a:rPr lang="fr-FR" dirty="0" err="1" smtClean="0"/>
              <a:t>develop</a:t>
            </a:r>
            <a:r>
              <a:rPr lang="fr-FR" dirty="0" smtClean="0"/>
              <a:t>, </a:t>
            </a:r>
            <a:r>
              <a:rPr lang="fr-FR" dirty="0" err="1" smtClean="0"/>
              <a:t>qualify</a:t>
            </a:r>
            <a:r>
              <a:rPr lang="fr-FR" dirty="0" smtClean="0"/>
              <a:t>, </a:t>
            </a:r>
            <a:r>
              <a:rPr lang="fr-FR" dirty="0" err="1" smtClean="0"/>
              <a:t>improve</a:t>
            </a:r>
            <a:r>
              <a:rPr lang="fr-FR" dirty="0" smtClean="0"/>
              <a:t> </a:t>
            </a:r>
            <a:r>
              <a:rPr lang="fr-FR" dirty="0" err="1" smtClean="0"/>
              <a:t>their</a:t>
            </a:r>
            <a:r>
              <a:rPr lang="fr-FR" dirty="0" smtClean="0"/>
              <a:t> service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err="1" smtClean="0"/>
              <a:t>Operationnal</a:t>
            </a:r>
            <a:r>
              <a:rPr lang="fr-FR" dirty="0" smtClean="0"/>
              <a:t> mode on the ESA DIAS infrastructure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endParaRPr lang="fr-FR" dirty="0"/>
          </a:p>
        </p:txBody>
      </p:sp>
    </p:spTree>
    <p:extLst>
      <p:ext uri="{BB962C8B-B14F-4D97-AF65-F5344CB8AC3E}">
        <p14:creationId xmlns:p14="http://schemas.microsoft.com/office/powerpoint/2010/main" val="390402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Sous-titre 2"/>
          <p:cNvSpPr>
            <a:spLocks noGrp="1"/>
          </p:cNvSpPr>
          <p:nvPr>
            <p:ph type="subTitle" idx="14"/>
          </p:nvPr>
        </p:nvSpPr>
        <p:spPr/>
        <p:txBody>
          <a:bodyPr/>
          <a:lstStyle/>
          <a:p>
            <a:endParaRPr lang="fr-FR"/>
          </a:p>
        </p:txBody>
      </p:sp>
      <p:sp>
        <p:nvSpPr>
          <p:cNvPr id="4" name="Espace réservé du contenu 3"/>
          <p:cNvSpPr>
            <a:spLocks noGrp="1"/>
          </p:cNvSpPr>
          <p:nvPr>
            <p:ph sz="quarter" idx="15"/>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14</a:t>
            </a:fld>
            <a:endParaRPr lang="fr-FR" dirty="0"/>
          </a:p>
        </p:txBody>
      </p:sp>
      <p:sp>
        <p:nvSpPr>
          <p:cNvPr id="6" name="Espace réservé du pied de page 5"/>
          <p:cNvSpPr>
            <a:spLocks noGrp="1"/>
          </p:cNvSpPr>
          <p:nvPr>
            <p:ph type="ftr" sz="quarter" idx="3"/>
          </p:nvPr>
        </p:nvSpPr>
        <p:spPr/>
        <p:txBody>
          <a:bodyPr/>
          <a:lstStyle/>
          <a:p>
            <a:r>
              <a:rPr lang="fr-FR" smtClean="0"/>
              <a:t>DIrection du Numérique, de l'exploitation et des Opérations</a:t>
            </a:r>
            <a:endParaRPr lang="fr-FR"/>
          </a:p>
        </p:txBody>
      </p:sp>
      <p:pic>
        <p:nvPicPr>
          <p:cNvPr id="7" name="Image 6"/>
          <p:cNvPicPr>
            <a:picLocks noChangeAspect="1"/>
          </p:cNvPicPr>
          <p:nvPr/>
        </p:nvPicPr>
        <p:blipFill rotWithShape="1">
          <a:blip r:embed="rId3"/>
          <a:srcRect t="4858" b="5238"/>
          <a:stretch/>
        </p:blipFill>
        <p:spPr>
          <a:xfrm>
            <a:off x="0" y="0"/>
            <a:ext cx="10170761" cy="5715000"/>
          </a:xfrm>
          <a:prstGeom prst="rect">
            <a:avLst/>
          </a:prstGeom>
        </p:spPr>
      </p:pic>
    </p:spTree>
    <p:extLst>
      <p:ext uri="{BB962C8B-B14F-4D97-AF65-F5344CB8AC3E}">
        <p14:creationId xmlns:p14="http://schemas.microsoft.com/office/powerpoint/2010/main" val="304483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1AD801-5F09-4F46-80E1-751826D9F381}" type="slidenum">
              <a:rPr lang="fr-FR" smtClean="0"/>
              <a:t>15</a:t>
            </a:fld>
            <a:endParaRPr lang="fr-FR"/>
          </a:p>
        </p:txBody>
      </p:sp>
      <p:pic>
        <p:nvPicPr>
          <p:cNvPr id="7" name="Image 6"/>
          <p:cNvPicPr>
            <a:picLocks noChangeAspect="1"/>
          </p:cNvPicPr>
          <p:nvPr/>
        </p:nvPicPr>
        <p:blipFill rotWithShape="1">
          <a:blip r:embed="rId3"/>
          <a:srcRect t="4858" b="5238"/>
          <a:stretch/>
        </p:blipFill>
        <p:spPr>
          <a:xfrm>
            <a:off x="-1" y="-47219"/>
            <a:ext cx="10133065" cy="5693818"/>
          </a:xfrm>
          <a:prstGeom prst="rect">
            <a:avLst/>
          </a:prstGeom>
        </p:spPr>
      </p:pic>
    </p:spTree>
    <p:extLst>
      <p:ext uri="{BB962C8B-B14F-4D97-AF65-F5344CB8AC3E}">
        <p14:creationId xmlns:p14="http://schemas.microsoft.com/office/powerpoint/2010/main" val="4061446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EB81167D-292E-8142-ABF3-3BDF0609D345}" type="slidenum">
              <a:rPr lang="fr-FR" smtClean="0"/>
              <a:pPr/>
              <a:t>16</a:t>
            </a:fld>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895" y="2355603"/>
            <a:ext cx="3001139" cy="1003793"/>
          </a:xfrm>
          <a:prstGeom prst="rect">
            <a:avLst/>
          </a:prstGeom>
          <a:solidFill>
            <a:schemeClr val="accent1">
              <a:lumMod val="20000"/>
              <a:lumOff val="80000"/>
            </a:schemeClr>
          </a:solidFill>
        </p:spPr>
      </p:pic>
      <p:pic>
        <p:nvPicPr>
          <p:cNvPr id="5" name="Image 4"/>
          <p:cNvPicPr>
            <a:picLocks noChangeAspect="1"/>
          </p:cNvPicPr>
          <p:nvPr/>
        </p:nvPicPr>
        <p:blipFill>
          <a:blip r:embed="rId4"/>
          <a:stretch>
            <a:fillRect/>
          </a:stretch>
        </p:blipFill>
        <p:spPr>
          <a:xfrm>
            <a:off x="3431302" y="1799617"/>
            <a:ext cx="2728907" cy="2115766"/>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08" y="1730370"/>
            <a:ext cx="2127720" cy="2254258"/>
          </a:xfrm>
          <a:prstGeom prst="rect">
            <a:avLst/>
          </a:prstGeom>
        </p:spPr>
      </p:pic>
      <p:sp>
        <p:nvSpPr>
          <p:cNvPr id="2" name="ZoneTexte 1"/>
          <p:cNvSpPr txBox="1"/>
          <p:nvPr/>
        </p:nvSpPr>
        <p:spPr>
          <a:xfrm>
            <a:off x="1474076" y="693683"/>
            <a:ext cx="7204841" cy="461665"/>
          </a:xfrm>
          <a:prstGeom prst="rect">
            <a:avLst/>
          </a:prstGeom>
          <a:noFill/>
        </p:spPr>
        <p:txBody>
          <a:bodyPr wrap="square" rtlCol="0">
            <a:spAutoFit/>
          </a:bodyPr>
          <a:lstStyle/>
          <a:p>
            <a:pPr algn="ctr"/>
            <a:r>
              <a:rPr lang="fr-FR" sz="2400" b="1" dirty="0" err="1" smtClean="0">
                <a:solidFill>
                  <a:schemeClr val="bg1"/>
                </a:solidFill>
              </a:rPr>
              <a:t>Feel</a:t>
            </a:r>
            <a:r>
              <a:rPr lang="fr-FR" sz="2400" b="1" dirty="0" smtClean="0">
                <a:solidFill>
                  <a:schemeClr val="bg1"/>
                </a:solidFill>
              </a:rPr>
              <a:t> free to contact me : Vincent.garcia@cnes.fr</a:t>
            </a:r>
            <a:endParaRPr lang="fr-FR" sz="2400" b="1" dirty="0">
              <a:solidFill>
                <a:schemeClr val="bg1"/>
              </a:solidFill>
            </a:endParaRPr>
          </a:p>
        </p:txBody>
      </p:sp>
      <p:sp>
        <p:nvSpPr>
          <p:cNvPr id="7" name="ZoneTexte 6"/>
          <p:cNvSpPr txBox="1"/>
          <p:nvPr/>
        </p:nvSpPr>
        <p:spPr>
          <a:xfrm>
            <a:off x="1474075" y="4398064"/>
            <a:ext cx="7204841" cy="461665"/>
          </a:xfrm>
          <a:prstGeom prst="rect">
            <a:avLst/>
          </a:prstGeom>
          <a:noFill/>
        </p:spPr>
        <p:txBody>
          <a:bodyPr wrap="square" rtlCol="0">
            <a:spAutoFit/>
          </a:bodyPr>
          <a:lstStyle/>
          <a:p>
            <a:pPr algn="ctr"/>
            <a:r>
              <a:rPr lang="fr-FR" sz="2400" b="1" dirty="0" smtClean="0">
                <a:solidFill>
                  <a:schemeClr val="bg1"/>
                </a:solidFill>
              </a:rPr>
              <a:t>PEPS support : exppeps@cnes.fr</a:t>
            </a:r>
            <a:endParaRPr lang="fr-FR" sz="2400" b="1" dirty="0">
              <a:solidFill>
                <a:schemeClr val="bg1"/>
              </a:solidFill>
            </a:endParaRPr>
          </a:p>
        </p:txBody>
      </p:sp>
    </p:spTree>
    <p:extLst>
      <p:ext uri="{BB962C8B-B14F-4D97-AF65-F5344CB8AC3E}">
        <p14:creationId xmlns:p14="http://schemas.microsoft.com/office/powerpoint/2010/main" val="32276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19797"/>
            <a:ext cx="8749709" cy="646331"/>
          </a:xfrm>
        </p:spPr>
        <p:txBody>
          <a:bodyPr/>
          <a:lstStyle/>
          <a:p>
            <a:r>
              <a:rPr lang="fr-FR" dirty="0" smtClean="0"/>
              <a:t>PEPS </a:t>
            </a:r>
            <a:r>
              <a:rPr lang="fr-FR" dirty="0" err="1"/>
              <a:t>is</a:t>
            </a:r>
            <a:r>
              <a:rPr lang="fr-FR" dirty="0"/>
              <a:t> the French Platform for Usage and distribution of Sentinel </a:t>
            </a:r>
            <a:r>
              <a:rPr lang="fr-FR" dirty="0" err="1" smtClean="0"/>
              <a:t>products</a:t>
            </a:r>
            <a:r>
              <a:rPr lang="fr-FR" dirty="0" smtClean="0"/>
              <a:t> : S1, S2 and S3</a:t>
            </a:r>
            <a:endParaRPr lang="fr-FR" dirty="0"/>
          </a:p>
        </p:txBody>
      </p:sp>
      <p:sp>
        <p:nvSpPr>
          <p:cNvPr id="3" name="Sous-titre 2"/>
          <p:cNvSpPr>
            <a:spLocks noGrp="1"/>
          </p:cNvSpPr>
          <p:nvPr>
            <p:ph type="subTitle" idx="14"/>
          </p:nvPr>
        </p:nvSpPr>
        <p:spPr/>
        <p:txBody>
          <a:bodyPr/>
          <a:lstStyle/>
          <a:p>
            <a:r>
              <a:rPr lang="fr-FR" dirty="0"/>
              <a:t>SPACEOPS – 31 May 2018</a:t>
            </a:r>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2</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pic>
        <p:nvPicPr>
          <p:cNvPr id="7" name="Espace réservé du contenu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02" y="1141128"/>
            <a:ext cx="9043079" cy="4154772"/>
          </a:xfrm>
          <a:prstGeom prst="rect">
            <a:avLst/>
          </a:prstGeom>
        </p:spPr>
      </p:pic>
    </p:spTree>
    <p:extLst>
      <p:ext uri="{BB962C8B-B14F-4D97-AF65-F5344CB8AC3E}">
        <p14:creationId xmlns:p14="http://schemas.microsoft.com/office/powerpoint/2010/main" val="1271475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r>
              <a:rPr lang="fr-FR" dirty="0" err="1" smtClean="0"/>
              <a:t>Features</a:t>
            </a:r>
            <a:r>
              <a:rPr lang="fr-FR" dirty="0" smtClean="0"/>
              <a:t> of PEPS </a:t>
            </a:r>
            <a:endParaRPr lang="fr-FR" dirty="0"/>
          </a:p>
        </p:txBody>
      </p:sp>
      <p:sp>
        <p:nvSpPr>
          <p:cNvPr id="3" name="Sous-titre 2"/>
          <p:cNvSpPr>
            <a:spLocks noGrp="1"/>
          </p:cNvSpPr>
          <p:nvPr>
            <p:ph type="subTitle" idx="14"/>
          </p:nvPr>
        </p:nvSpPr>
        <p:spPr/>
        <p:txBody>
          <a:bodyPr vert="horz" lIns="91440" tIns="45720" rIns="91440" bIns="45720" rtlCol="0">
            <a:noAutofit/>
          </a:bodyPr>
          <a:lstStyle/>
          <a:p>
            <a:r>
              <a:rPr lang="fr-FR" dirty="0"/>
              <a:t>SPACEOPS – 31 May 2018</a:t>
            </a:r>
          </a:p>
          <a:p>
            <a:endParaRPr lang="fr-FR" dirty="0"/>
          </a:p>
        </p:txBody>
      </p:sp>
      <p:sp>
        <p:nvSpPr>
          <p:cNvPr id="4" name="Espace réservé du contenu 3"/>
          <p:cNvSpPr>
            <a:spLocks noGrp="1"/>
          </p:cNvSpPr>
          <p:nvPr>
            <p:ph sz="quarter" idx="15"/>
          </p:nvPr>
        </p:nvSpPr>
        <p:spPr/>
        <p:txBody>
          <a:bodyPr/>
          <a:lstStyle/>
          <a:p>
            <a:pPr marL="285750" indent="-285750">
              <a:buFont typeface="Wingdings" panose="05000000000000000000" pitchFamily="2" charset="2"/>
              <a:buChar char="Ø"/>
            </a:pPr>
            <a:r>
              <a:rPr lang="fr-FR" dirty="0" smtClean="0"/>
              <a:t>PEPS </a:t>
            </a:r>
            <a:r>
              <a:rPr lang="fr-FR" dirty="0" err="1" smtClean="0"/>
              <a:t>opened</a:t>
            </a:r>
            <a:r>
              <a:rPr lang="fr-FR" dirty="0" smtClean="0"/>
              <a:t> in </a:t>
            </a:r>
            <a:r>
              <a:rPr lang="fr-FR" dirty="0" err="1"/>
              <a:t>S</a:t>
            </a:r>
            <a:r>
              <a:rPr lang="fr-FR" dirty="0" err="1" smtClean="0"/>
              <a:t>eptember</a:t>
            </a:r>
            <a:r>
              <a:rPr lang="fr-FR" dirty="0" smtClean="0"/>
              <a:t> 2015 </a:t>
            </a:r>
          </a:p>
          <a:p>
            <a:pPr marL="285750" indent="-285750">
              <a:buFont typeface="Wingdings" panose="05000000000000000000" pitchFamily="2" charset="2"/>
              <a:buChar char="Ø"/>
            </a:pPr>
            <a:r>
              <a:rPr lang="fr-FR" dirty="0" smtClean="0"/>
              <a:t>Free to </a:t>
            </a:r>
            <a:r>
              <a:rPr lang="fr-FR" dirty="0" err="1" smtClean="0"/>
              <a:t>access</a:t>
            </a:r>
            <a:r>
              <a:rPr lang="fr-FR" dirty="0" smtClean="0"/>
              <a:t>, free to use</a:t>
            </a:r>
          </a:p>
          <a:p>
            <a:pPr marL="285750" indent="-285750">
              <a:buFont typeface="Wingdings" panose="05000000000000000000" pitchFamily="2" charset="2"/>
              <a:buChar char="Ø"/>
            </a:pPr>
            <a:r>
              <a:rPr lang="fr-FR" dirty="0" smtClean="0"/>
              <a:t>For public </a:t>
            </a:r>
            <a:r>
              <a:rPr lang="fr-FR" dirty="0" err="1" smtClean="0"/>
              <a:t>entities</a:t>
            </a:r>
            <a:r>
              <a:rPr lang="fr-FR" dirty="0" smtClean="0"/>
              <a:t> (</a:t>
            </a:r>
            <a:r>
              <a:rPr lang="fr-FR" dirty="0" err="1" smtClean="0"/>
              <a:t>university</a:t>
            </a:r>
            <a:r>
              <a:rPr lang="fr-FR" dirty="0" smtClean="0"/>
              <a:t>, </a:t>
            </a:r>
            <a:r>
              <a:rPr lang="fr-FR" dirty="0" err="1" smtClean="0"/>
              <a:t>research</a:t>
            </a:r>
            <a:r>
              <a:rPr lang="fr-FR" dirty="0" smtClean="0"/>
              <a:t>, …) and </a:t>
            </a:r>
            <a:r>
              <a:rPr lang="fr-FR" dirty="0" err="1" smtClean="0"/>
              <a:t>private</a:t>
            </a:r>
            <a:r>
              <a:rPr lang="fr-FR" dirty="0" smtClean="0"/>
              <a:t> </a:t>
            </a:r>
            <a:r>
              <a:rPr lang="fr-FR" dirty="0" err="1" smtClean="0"/>
              <a:t>entities</a:t>
            </a:r>
            <a:r>
              <a:rPr lang="fr-FR" dirty="0" smtClean="0"/>
              <a:t> (start-up, …)</a:t>
            </a:r>
          </a:p>
          <a:p>
            <a:pPr marL="285750" indent="-285750">
              <a:buFont typeface="Wingdings" panose="05000000000000000000" pitchFamily="2" charset="2"/>
              <a:buChar char="Ø"/>
            </a:pPr>
            <a:endParaRPr lang="fr-FR" dirty="0"/>
          </a:p>
          <a:p>
            <a:r>
              <a:rPr lang="fr-FR" dirty="0" err="1"/>
              <a:t>Develop</a:t>
            </a:r>
            <a:r>
              <a:rPr lang="fr-FR" dirty="0"/>
              <a:t> </a:t>
            </a:r>
            <a:r>
              <a:rPr lang="fr-FR" dirty="0" err="1"/>
              <a:t>added</a:t>
            </a:r>
            <a:r>
              <a:rPr lang="fr-FR" dirty="0"/>
              <a:t> value and services</a:t>
            </a:r>
          </a:p>
          <a:p>
            <a:r>
              <a:rPr lang="fr-FR" dirty="0"/>
              <a:t>	</a:t>
            </a:r>
            <a:endParaRPr lang="fr-FR" dirty="0" smtClean="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3</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spTree>
    <p:extLst>
      <p:ext uri="{BB962C8B-B14F-4D97-AF65-F5344CB8AC3E}">
        <p14:creationId xmlns:p14="http://schemas.microsoft.com/office/powerpoint/2010/main" val="201626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r>
              <a:rPr lang="fr-FR" dirty="0" err="1" smtClean="0"/>
              <a:t>Characteristics</a:t>
            </a:r>
            <a:r>
              <a:rPr lang="fr-FR" dirty="0" smtClean="0"/>
              <a:t> of Sentinel </a:t>
            </a:r>
            <a:endParaRPr lang="fr-FR" dirty="0"/>
          </a:p>
        </p:txBody>
      </p:sp>
      <p:sp>
        <p:nvSpPr>
          <p:cNvPr id="3" name="Sous-titre 2"/>
          <p:cNvSpPr>
            <a:spLocks noGrp="1"/>
          </p:cNvSpPr>
          <p:nvPr>
            <p:ph type="subTitle" idx="14"/>
          </p:nvPr>
        </p:nvSpPr>
        <p:spPr/>
        <p:txBody>
          <a:bodyPr>
            <a:noAutofit/>
          </a:bodyPr>
          <a:lstStyle/>
          <a:p>
            <a:r>
              <a:rPr lang="fr-FR" dirty="0"/>
              <a:t>SPACEOPS – 31 May 2018</a:t>
            </a:r>
          </a:p>
          <a:p>
            <a:endParaRPr lang="fr-FR"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4</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53968945"/>
              </p:ext>
            </p:extLst>
          </p:nvPr>
        </p:nvGraphicFramePr>
        <p:xfrm>
          <a:off x="1629375" y="2032779"/>
          <a:ext cx="6773335" cy="2473960"/>
        </p:xfrm>
        <a:graphic>
          <a:graphicData uri="http://schemas.openxmlformats.org/drawingml/2006/table">
            <a:tbl>
              <a:tblPr firstRow="1" bandRow="1">
                <a:tableStyleId>{5C22544A-7EE6-4342-B048-85BDC9FD1C3A}</a:tableStyleId>
              </a:tblPr>
              <a:tblGrid>
                <a:gridCol w="1847709">
                  <a:extLst>
                    <a:ext uri="{9D8B030D-6E8A-4147-A177-3AD203B41FA5}">
                      <a16:colId xmlns:a16="http://schemas.microsoft.com/office/drawing/2014/main" val="3110498255"/>
                    </a:ext>
                  </a:extLst>
                </a:gridCol>
                <a:gridCol w="1196340">
                  <a:extLst>
                    <a:ext uri="{9D8B030D-6E8A-4147-A177-3AD203B41FA5}">
                      <a16:colId xmlns:a16="http://schemas.microsoft.com/office/drawing/2014/main" val="2736454249"/>
                    </a:ext>
                  </a:extLst>
                </a:gridCol>
                <a:gridCol w="1402080">
                  <a:extLst>
                    <a:ext uri="{9D8B030D-6E8A-4147-A177-3AD203B41FA5}">
                      <a16:colId xmlns:a16="http://schemas.microsoft.com/office/drawing/2014/main" val="1198848733"/>
                    </a:ext>
                  </a:extLst>
                </a:gridCol>
                <a:gridCol w="972539">
                  <a:extLst>
                    <a:ext uri="{9D8B030D-6E8A-4147-A177-3AD203B41FA5}">
                      <a16:colId xmlns:a16="http://schemas.microsoft.com/office/drawing/2014/main" val="2582093326"/>
                    </a:ext>
                  </a:extLst>
                </a:gridCol>
                <a:gridCol w="1354667">
                  <a:extLst>
                    <a:ext uri="{9D8B030D-6E8A-4147-A177-3AD203B41FA5}">
                      <a16:colId xmlns:a16="http://schemas.microsoft.com/office/drawing/2014/main" val="1187122235"/>
                    </a:ext>
                  </a:extLst>
                </a:gridCol>
              </a:tblGrid>
              <a:tr h="370840">
                <a:tc>
                  <a:txBody>
                    <a:bodyPr/>
                    <a:lstStyle/>
                    <a:p>
                      <a:pPr marL="0" algn="ctr" defTabSz="1015990" rtl="0" eaLnBrk="1" latinLnBrk="0" hangingPunct="1"/>
                      <a:r>
                        <a:rPr lang="fr-FR" sz="1200" b="1" kern="1200" dirty="0" err="1" smtClean="0">
                          <a:solidFill>
                            <a:schemeClr val="lt1"/>
                          </a:solidFill>
                          <a:latin typeface="+mn-lt"/>
                          <a:ea typeface="+mn-ea"/>
                          <a:cs typeface="+mn-cs"/>
                        </a:rPr>
                        <a:t>Family</a:t>
                      </a:r>
                      <a:endParaRPr lang="fr-FR" sz="1200" b="1" kern="1200" dirty="0">
                        <a:solidFill>
                          <a:schemeClr val="lt1"/>
                        </a:solidFill>
                        <a:latin typeface="+mn-lt"/>
                        <a:ea typeface="+mn-ea"/>
                        <a:cs typeface="+mn-cs"/>
                      </a:endParaRPr>
                    </a:p>
                  </a:txBody>
                  <a:tcPr anchor="ctr"/>
                </a:tc>
                <a:tc>
                  <a:txBody>
                    <a:bodyPr/>
                    <a:lstStyle/>
                    <a:p>
                      <a:pPr algn="ctr"/>
                      <a:r>
                        <a:rPr lang="fr-FR" sz="1200" dirty="0" smtClean="0"/>
                        <a:t>Instrument</a:t>
                      </a:r>
                      <a:endParaRPr lang="fr-FR" sz="1200" dirty="0"/>
                    </a:p>
                  </a:txBody>
                  <a:tcPr anchor="ctr"/>
                </a:tc>
                <a:tc>
                  <a:txBody>
                    <a:bodyPr/>
                    <a:lstStyle/>
                    <a:p>
                      <a:pPr algn="ctr"/>
                      <a:r>
                        <a:rPr lang="fr-FR" sz="1200" dirty="0" smtClean="0"/>
                        <a:t>Unit</a:t>
                      </a:r>
                      <a:endParaRPr lang="fr-FR" sz="1200" dirty="0"/>
                    </a:p>
                  </a:txBody>
                  <a:tcPr anchor="ctr"/>
                </a:tc>
                <a:tc>
                  <a:txBody>
                    <a:bodyPr/>
                    <a:lstStyle/>
                    <a:p>
                      <a:pPr algn="ctr"/>
                      <a:r>
                        <a:rPr lang="fr-FR" sz="1200" dirty="0" err="1" smtClean="0"/>
                        <a:t>Revisit</a:t>
                      </a:r>
                      <a:endParaRPr lang="fr-FR" sz="1200" dirty="0"/>
                    </a:p>
                  </a:txBody>
                  <a:tcPr anchor="ctr"/>
                </a:tc>
                <a:tc>
                  <a:txBody>
                    <a:bodyPr/>
                    <a:lstStyle/>
                    <a:p>
                      <a:pPr algn="ctr"/>
                      <a:r>
                        <a:rPr lang="fr-FR" sz="1200" dirty="0" err="1" smtClean="0"/>
                        <a:t>From</a:t>
                      </a:r>
                      <a:endParaRPr lang="fr-FR" sz="1200" dirty="0"/>
                    </a:p>
                  </a:txBody>
                  <a:tcPr anchor="ctr"/>
                </a:tc>
                <a:extLst>
                  <a:ext uri="{0D108BD9-81ED-4DB2-BD59-A6C34878D82A}">
                    <a16:rowId xmlns:a16="http://schemas.microsoft.com/office/drawing/2014/main" val="202838495"/>
                  </a:ext>
                </a:extLst>
              </a:tr>
              <a:tr h="370840">
                <a:tc>
                  <a:txBody>
                    <a:bodyPr/>
                    <a:lstStyle/>
                    <a:p>
                      <a:endParaRPr lang="fr-FR" sz="3600" dirty="0"/>
                    </a:p>
                  </a:txBody>
                  <a:tcPr/>
                </a:tc>
                <a:tc>
                  <a:txBody>
                    <a:bodyPr/>
                    <a:lstStyle/>
                    <a:p>
                      <a:pPr marL="0" algn="ctr" defTabSz="1015990" rtl="0" eaLnBrk="1" latinLnBrk="0" hangingPunct="1"/>
                      <a:r>
                        <a:rPr lang="fr-FR" sz="1200" b="1" kern="1200" dirty="0" smtClean="0">
                          <a:solidFill>
                            <a:srgbClr val="002060"/>
                          </a:solidFill>
                          <a:latin typeface="+mn-lt"/>
                          <a:ea typeface="+mn-ea"/>
                          <a:cs typeface="+mn-cs"/>
                        </a:rPr>
                        <a:t>C band SAR</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smtClean="0">
                          <a:solidFill>
                            <a:srgbClr val="002060"/>
                          </a:solidFill>
                          <a:latin typeface="+mn-lt"/>
                          <a:ea typeface="+mn-ea"/>
                          <a:cs typeface="+mn-cs"/>
                        </a:rPr>
                        <a:t>A + B</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smtClean="0">
                          <a:solidFill>
                            <a:srgbClr val="002060"/>
                          </a:solidFill>
                          <a:latin typeface="+mn-lt"/>
                          <a:ea typeface="+mn-ea"/>
                          <a:cs typeface="+mn-cs"/>
                        </a:rPr>
                        <a:t>6 </a:t>
                      </a:r>
                      <a:r>
                        <a:rPr lang="fr-FR" sz="1200" b="1" kern="1200" dirty="0" err="1" smtClean="0">
                          <a:solidFill>
                            <a:srgbClr val="002060"/>
                          </a:solidFill>
                          <a:latin typeface="+mn-lt"/>
                          <a:ea typeface="+mn-ea"/>
                          <a:cs typeface="+mn-cs"/>
                        </a:rPr>
                        <a:t>days</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err="1" smtClean="0">
                          <a:solidFill>
                            <a:srgbClr val="002060"/>
                          </a:solidFill>
                          <a:latin typeface="+mn-lt"/>
                          <a:ea typeface="+mn-ea"/>
                          <a:cs typeface="+mn-cs"/>
                        </a:rPr>
                        <a:t>September</a:t>
                      </a:r>
                      <a:r>
                        <a:rPr lang="fr-FR" sz="1200" b="1" kern="1200" dirty="0" smtClean="0">
                          <a:solidFill>
                            <a:srgbClr val="002060"/>
                          </a:solidFill>
                          <a:latin typeface="+mn-lt"/>
                          <a:ea typeface="+mn-ea"/>
                          <a:cs typeface="+mn-cs"/>
                        </a:rPr>
                        <a:t> 2014</a:t>
                      </a:r>
                      <a:endParaRPr lang="fr-FR" sz="1200" b="1" kern="1200" dirty="0">
                        <a:solidFill>
                          <a:srgbClr val="002060"/>
                        </a:solidFill>
                        <a:latin typeface="+mn-lt"/>
                        <a:ea typeface="+mn-ea"/>
                        <a:cs typeface="+mn-cs"/>
                      </a:endParaRPr>
                    </a:p>
                  </a:txBody>
                  <a:tcPr anchor="ctr"/>
                </a:tc>
                <a:extLst>
                  <a:ext uri="{0D108BD9-81ED-4DB2-BD59-A6C34878D82A}">
                    <a16:rowId xmlns:a16="http://schemas.microsoft.com/office/drawing/2014/main" val="2413628964"/>
                  </a:ext>
                </a:extLst>
              </a:tr>
              <a:tr h="370840">
                <a:tc>
                  <a:txBody>
                    <a:bodyPr/>
                    <a:lstStyle/>
                    <a:p>
                      <a:endParaRPr lang="fr-FR" sz="3600" dirty="0"/>
                    </a:p>
                  </a:txBody>
                  <a:tcPr/>
                </a:tc>
                <a:tc>
                  <a:txBody>
                    <a:bodyPr/>
                    <a:lstStyle/>
                    <a:p>
                      <a:pPr marL="0" algn="ctr" defTabSz="1015990" rtl="0" eaLnBrk="1" latinLnBrk="0" hangingPunct="1"/>
                      <a:r>
                        <a:rPr lang="fr-FR" sz="1200" b="1" kern="1200" dirty="0" smtClean="0">
                          <a:solidFill>
                            <a:srgbClr val="002060"/>
                          </a:solidFill>
                          <a:latin typeface="+mn-lt"/>
                          <a:ea typeface="+mn-ea"/>
                          <a:cs typeface="+mn-cs"/>
                        </a:rPr>
                        <a:t>Multi Spectral Instrument</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smtClean="0">
                          <a:solidFill>
                            <a:srgbClr val="002060"/>
                          </a:solidFill>
                          <a:latin typeface="+mn-lt"/>
                          <a:ea typeface="+mn-ea"/>
                          <a:cs typeface="+mn-cs"/>
                        </a:rPr>
                        <a:t>A + B</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smtClean="0">
                          <a:solidFill>
                            <a:srgbClr val="002060"/>
                          </a:solidFill>
                          <a:latin typeface="+mn-lt"/>
                          <a:ea typeface="+mn-ea"/>
                          <a:cs typeface="+mn-cs"/>
                        </a:rPr>
                        <a:t>5 </a:t>
                      </a:r>
                      <a:r>
                        <a:rPr lang="fr-FR" sz="1200" b="1" kern="1200" dirty="0" err="1" smtClean="0">
                          <a:solidFill>
                            <a:srgbClr val="002060"/>
                          </a:solidFill>
                          <a:latin typeface="+mn-lt"/>
                          <a:ea typeface="+mn-ea"/>
                          <a:cs typeface="+mn-cs"/>
                        </a:rPr>
                        <a:t>days</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smtClean="0">
                          <a:solidFill>
                            <a:srgbClr val="002060"/>
                          </a:solidFill>
                          <a:latin typeface="+mn-lt"/>
                          <a:ea typeface="+mn-ea"/>
                          <a:cs typeface="+mn-cs"/>
                        </a:rPr>
                        <a:t>August</a:t>
                      </a:r>
                      <a:r>
                        <a:rPr lang="fr-FR" sz="1200" b="1" kern="1200" baseline="0" dirty="0" smtClean="0">
                          <a:solidFill>
                            <a:srgbClr val="002060"/>
                          </a:solidFill>
                          <a:latin typeface="+mn-lt"/>
                          <a:ea typeface="+mn-ea"/>
                          <a:cs typeface="+mn-cs"/>
                        </a:rPr>
                        <a:t> 2015</a:t>
                      </a:r>
                      <a:endParaRPr lang="fr-FR" sz="1200" b="1" kern="1200" dirty="0">
                        <a:solidFill>
                          <a:srgbClr val="002060"/>
                        </a:solidFill>
                        <a:latin typeface="+mn-lt"/>
                        <a:ea typeface="+mn-ea"/>
                        <a:cs typeface="+mn-cs"/>
                      </a:endParaRPr>
                    </a:p>
                  </a:txBody>
                  <a:tcPr anchor="ctr"/>
                </a:tc>
                <a:extLst>
                  <a:ext uri="{0D108BD9-81ED-4DB2-BD59-A6C34878D82A}">
                    <a16:rowId xmlns:a16="http://schemas.microsoft.com/office/drawing/2014/main" val="2861641107"/>
                  </a:ext>
                </a:extLst>
              </a:tr>
              <a:tr h="370840">
                <a:tc>
                  <a:txBody>
                    <a:bodyPr/>
                    <a:lstStyle/>
                    <a:p>
                      <a:endParaRPr lang="fr-FR" sz="3600" dirty="0"/>
                    </a:p>
                  </a:txBody>
                  <a:tcPr/>
                </a:tc>
                <a:tc>
                  <a:txBody>
                    <a:bodyPr/>
                    <a:lstStyle/>
                    <a:p>
                      <a:pPr marL="0" algn="ctr" defTabSz="1015990" rtl="0" eaLnBrk="1" latinLnBrk="0" hangingPunct="1"/>
                      <a:r>
                        <a:rPr lang="fr-FR" sz="1200" b="1" kern="1200" dirty="0" smtClean="0">
                          <a:solidFill>
                            <a:srgbClr val="002060"/>
                          </a:solidFill>
                          <a:latin typeface="+mn-lt"/>
                          <a:ea typeface="+mn-ea"/>
                          <a:cs typeface="+mn-cs"/>
                        </a:rPr>
                        <a:t>OLCI</a:t>
                      </a:r>
                    </a:p>
                    <a:p>
                      <a:pPr marL="0" algn="ctr" defTabSz="1015990" rtl="0" eaLnBrk="1" latinLnBrk="0" hangingPunct="1"/>
                      <a:r>
                        <a:rPr lang="fr-FR" sz="1200" b="1" kern="1200" dirty="0" smtClean="0">
                          <a:solidFill>
                            <a:srgbClr val="002060"/>
                          </a:solidFill>
                          <a:latin typeface="+mn-lt"/>
                          <a:ea typeface="+mn-ea"/>
                          <a:cs typeface="+mn-cs"/>
                        </a:rPr>
                        <a:t>SLSTR</a:t>
                      </a:r>
                    </a:p>
                    <a:p>
                      <a:pPr marL="0" algn="ctr" defTabSz="1015990" rtl="0" eaLnBrk="1" latinLnBrk="0" hangingPunct="1"/>
                      <a:r>
                        <a:rPr lang="fr-FR" sz="1200" b="1" kern="1200" dirty="0" smtClean="0">
                          <a:solidFill>
                            <a:srgbClr val="002060"/>
                          </a:solidFill>
                          <a:latin typeface="+mn-lt"/>
                          <a:ea typeface="+mn-ea"/>
                          <a:cs typeface="+mn-cs"/>
                        </a:rPr>
                        <a:t>SRAL</a:t>
                      </a:r>
                    </a:p>
                    <a:p>
                      <a:pPr marL="0" algn="ctr" defTabSz="1015990" rtl="0" eaLnBrk="1" latinLnBrk="0" hangingPunct="1"/>
                      <a:r>
                        <a:rPr lang="fr-FR" sz="1200" b="1" kern="1200" dirty="0" smtClean="0">
                          <a:solidFill>
                            <a:srgbClr val="002060"/>
                          </a:solidFill>
                          <a:latin typeface="+mn-lt"/>
                          <a:ea typeface="+mn-ea"/>
                          <a:cs typeface="+mn-cs"/>
                        </a:rPr>
                        <a:t>MWR</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smtClean="0">
                          <a:solidFill>
                            <a:srgbClr val="002060"/>
                          </a:solidFill>
                          <a:latin typeface="+mn-lt"/>
                          <a:ea typeface="+mn-ea"/>
                          <a:cs typeface="+mn-cs"/>
                        </a:rPr>
                        <a:t>A +B </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smtClean="0">
                          <a:solidFill>
                            <a:srgbClr val="002060"/>
                          </a:solidFill>
                          <a:latin typeface="+mn-lt"/>
                          <a:ea typeface="+mn-ea"/>
                          <a:cs typeface="+mn-cs"/>
                        </a:rPr>
                        <a:t>2 </a:t>
                      </a:r>
                      <a:r>
                        <a:rPr lang="fr-FR" sz="1200" b="1" kern="1200" dirty="0" err="1" smtClean="0">
                          <a:solidFill>
                            <a:srgbClr val="002060"/>
                          </a:solidFill>
                          <a:latin typeface="+mn-lt"/>
                          <a:ea typeface="+mn-ea"/>
                          <a:cs typeface="+mn-cs"/>
                        </a:rPr>
                        <a:t>days</a:t>
                      </a:r>
                      <a:endParaRPr lang="fr-FR" sz="1200" b="1" kern="1200" dirty="0">
                        <a:solidFill>
                          <a:srgbClr val="002060"/>
                        </a:solidFill>
                        <a:latin typeface="+mn-lt"/>
                        <a:ea typeface="+mn-ea"/>
                        <a:cs typeface="+mn-cs"/>
                      </a:endParaRPr>
                    </a:p>
                  </a:txBody>
                  <a:tcPr anchor="ctr"/>
                </a:tc>
                <a:tc>
                  <a:txBody>
                    <a:bodyPr/>
                    <a:lstStyle/>
                    <a:p>
                      <a:pPr marL="0" algn="ctr" defTabSz="1015990" rtl="0" eaLnBrk="1" latinLnBrk="0" hangingPunct="1"/>
                      <a:r>
                        <a:rPr lang="fr-FR" sz="1200" b="1" kern="1200" dirty="0" err="1" smtClean="0">
                          <a:solidFill>
                            <a:srgbClr val="002060"/>
                          </a:solidFill>
                          <a:latin typeface="+mn-lt"/>
                          <a:ea typeface="+mn-ea"/>
                          <a:cs typeface="+mn-cs"/>
                        </a:rPr>
                        <a:t>October</a:t>
                      </a:r>
                      <a:r>
                        <a:rPr lang="fr-FR" sz="1200" b="1" kern="1200" dirty="0" smtClean="0">
                          <a:solidFill>
                            <a:srgbClr val="002060"/>
                          </a:solidFill>
                          <a:latin typeface="+mn-lt"/>
                          <a:ea typeface="+mn-ea"/>
                          <a:cs typeface="+mn-cs"/>
                        </a:rPr>
                        <a:t> 2016</a:t>
                      </a:r>
                      <a:endParaRPr lang="fr-FR" sz="1200" b="1" kern="1200" dirty="0">
                        <a:solidFill>
                          <a:srgbClr val="002060"/>
                        </a:solidFill>
                        <a:latin typeface="+mn-lt"/>
                        <a:ea typeface="+mn-ea"/>
                        <a:cs typeface="+mn-cs"/>
                      </a:endParaRPr>
                    </a:p>
                  </a:txBody>
                  <a:tcPr anchor="ctr"/>
                </a:tc>
                <a:extLst>
                  <a:ext uri="{0D108BD9-81ED-4DB2-BD59-A6C34878D82A}">
                    <a16:rowId xmlns:a16="http://schemas.microsoft.com/office/drawing/2014/main" val="506465275"/>
                  </a:ext>
                </a:extLst>
              </a:tr>
            </a:tbl>
          </a:graphicData>
        </a:graphic>
      </p:graphicFrame>
      <p:pic>
        <p:nvPicPr>
          <p:cNvPr id="8" name="Image 7"/>
          <p:cNvPicPr>
            <a:picLocks noChangeAspect="1"/>
          </p:cNvPicPr>
          <p:nvPr/>
        </p:nvPicPr>
        <p:blipFill>
          <a:blip r:embed="rId3"/>
          <a:stretch>
            <a:fillRect/>
          </a:stretch>
        </p:blipFill>
        <p:spPr>
          <a:xfrm>
            <a:off x="1683013" y="2489627"/>
            <a:ext cx="1747267" cy="421490"/>
          </a:xfrm>
          <a:prstGeom prst="rect">
            <a:avLst/>
          </a:prstGeom>
        </p:spPr>
      </p:pic>
      <p:pic>
        <p:nvPicPr>
          <p:cNvPr id="9" name="Image 8"/>
          <p:cNvPicPr>
            <a:picLocks noChangeAspect="1"/>
          </p:cNvPicPr>
          <p:nvPr/>
        </p:nvPicPr>
        <p:blipFill>
          <a:blip r:embed="rId4"/>
          <a:stretch>
            <a:fillRect/>
          </a:stretch>
        </p:blipFill>
        <p:spPr>
          <a:xfrm>
            <a:off x="1953188" y="3100870"/>
            <a:ext cx="1062129" cy="536400"/>
          </a:xfrm>
          <a:prstGeom prst="rect">
            <a:avLst/>
          </a:prstGeom>
        </p:spPr>
      </p:pic>
      <p:pic>
        <p:nvPicPr>
          <p:cNvPr id="10" name="Image 9"/>
          <p:cNvPicPr>
            <a:picLocks noChangeAspect="1"/>
          </p:cNvPicPr>
          <p:nvPr/>
        </p:nvPicPr>
        <p:blipFill>
          <a:blip r:embed="rId5"/>
          <a:stretch>
            <a:fillRect/>
          </a:stretch>
        </p:blipFill>
        <p:spPr>
          <a:xfrm>
            <a:off x="2016491" y="3845616"/>
            <a:ext cx="1080310" cy="504000"/>
          </a:xfrm>
          <a:prstGeom prst="rect">
            <a:avLst/>
          </a:prstGeom>
        </p:spPr>
      </p:pic>
    </p:spTree>
    <p:extLst>
      <p:ext uri="{BB962C8B-B14F-4D97-AF65-F5344CB8AC3E}">
        <p14:creationId xmlns:p14="http://schemas.microsoft.com/office/powerpoint/2010/main" val="3879674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r>
              <a:rPr lang="fr-FR" dirty="0" smtClean="0"/>
              <a:t>The Archive</a:t>
            </a:r>
            <a:endParaRPr lang="fr-FR" dirty="0"/>
          </a:p>
        </p:txBody>
      </p:sp>
      <p:sp>
        <p:nvSpPr>
          <p:cNvPr id="3" name="Sous-titre 2"/>
          <p:cNvSpPr>
            <a:spLocks noGrp="1"/>
          </p:cNvSpPr>
          <p:nvPr>
            <p:ph type="subTitle" idx="14"/>
          </p:nvPr>
        </p:nvSpPr>
        <p:spPr/>
        <p:txBody>
          <a:bodyPr>
            <a:noAutofit/>
          </a:bodyPr>
          <a:lstStyle/>
          <a:p>
            <a:r>
              <a:rPr lang="fr-FR" dirty="0"/>
              <a:t>SPACEOPS – 31 May 2018</a:t>
            </a:r>
          </a:p>
          <a:p>
            <a:endParaRPr lang="fr-FR" dirty="0"/>
          </a:p>
        </p:txBody>
      </p:sp>
      <p:sp>
        <p:nvSpPr>
          <p:cNvPr id="4" name="Espace réservé du contenu 3"/>
          <p:cNvSpPr>
            <a:spLocks noGrp="1"/>
          </p:cNvSpPr>
          <p:nvPr>
            <p:ph sz="quarter" idx="15"/>
          </p:nvPr>
        </p:nvSpPr>
        <p:spPr/>
        <p:txBody>
          <a:bodyPr>
            <a:noAutofit/>
          </a:bodyPr>
          <a:lstStyle/>
          <a:p>
            <a:r>
              <a:rPr lang="fr-FR" sz="2400" dirty="0"/>
              <a:t>	</a:t>
            </a:r>
            <a:r>
              <a:rPr lang="fr-FR" sz="2400" dirty="0" smtClean="0"/>
              <a:t>6 Million </a:t>
            </a:r>
            <a:r>
              <a:rPr lang="fr-FR" sz="2400" dirty="0" err="1" smtClean="0"/>
              <a:t>products</a:t>
            </a:r>
            <a:r>
              <a:rPr lang="fr-FR" sz="2400" dirty="0" smtClean="0"/>
              <a:t> </a:t>
            </a:r>
            <a:r>
              <a:rPr lang="fr-FR" sz="2400" dirty="0"/>
              <a:t>: + </a:t>
            </a:r>
            <a:r>
              <a:rPr lang="fr-FR" sz="2400" dirty="0" smtClean="0"/>
              <a:t>5 </a:t>
            </a:r>
            <a:r>
              <a:rPr lang="fr-FR" sz="2400" dirty="0" err="1" smtClean="0"/>
              <a:t>Petabytes</a:t>
            </a:r>
            <a:r>
              <a:rPr lang="fr-FR" sz="2400" dirty="0"/>
              <a:t/>
            </a:r>
            <a:br>
              <a:rPr lang="fr-FR" sz="2400" dirty="0"/>
            </a:br>
            <a:endParaRPr lang="fr-FR" sz="2400" dirty="0" smtClean="0"/>
          </a:p>
          <a:p>
            <a:r>
              <a:rPr lang="fr-FR" sz="1400" dirty="0" smtClean="0">
                <a:solidFill>
                  <a:srgbClr val="00B0F0"/>
                </a:solidFill>
                <a:latin typeface="Arial Black" charset="0"/>
                <a:ea typeface="Arial Black" charset="0"/>
                <a:cs typeface="Arial Black" charset="0"/>
              </a:rPr>
              <a:t>13 </a:t>
            </a:r>
            <a:r>
              <a:rPr lang="fr-FR" sz="1400" dirty="0" err="1" smtClean="0">
                <a:solidFill>
                  <a:srgbClr val="00B0F0"/>
                </a:solidFill>
                <a:latin typeface="Arial Black" charset="0"/>
                <a:ea typeface="Arial Black" charset="0"/>
                <a:cs typeface="Arial Black" charset="0"/>
              </a:rPr>
              <a:t>Terabytes</a:t>
            </a:r>
            <a:r>
              <a:rPr lang="fr-FR" sz="1400" dirty="0" smtClean="0">
                <a:solidFill>
                  <a:srgbClr val="00B0F0"/>
                </a:solidFill>
                <a:latin typeface="Arial Black" charset="0"/>
                <a:ea typeface="Arial Black" charset="0"/>
                <a:cs typeface="Arial Black" charset="0"/>
              </a:rPr>
              <a:t> </a:t>
            </a:r>
            <a:r>
              <a:rPr lang="fr-FR" sz="1400" dirty="0">
                <a:solidFill>
                  <a:srgbClr val="00B0F0"/>
                </a:solidFill>
                <a:latin typeface="Arial Black" charset="0"/>
                <a:ea typeface="Arial Black" charset="0"/>
                <a:cs typeface="Arial Black" charset="0"/>
              </a:rPr>
              <a:t>/ </a:t>
            </a:r>
            <a:r>
              <a:rPr lang="fr-FR" sz="1400" dirty="0" err="1" smtClean="0">
                <a:solidFill>
                  <a:srgbClr val="00B0F0"/>
                </a:solidFill>
                <a:latin typeface="Arial Black" charset="0"/>
                <a:ea typeface="Arial Black" charset="0"/>
                <a:cs typeface="Arial Black" charset="0"/>
              </a:rPr>
              <a:t>day</a:t>
            </a:r>
            <a:endParaRPr lang="fr-FR" sz="1400" dirty="0" smtClean="0">
              <a:solidFill>
                <a:srgbClr val="00B0F0"/>
              </a:solidFill>
              <a:latin typeface="Arial Black" charset="0"/>
              <a:ea typeface="Arial Black" charset="0"/>
              <a:cs typeface="Arial Black" charset="0"/>
            </a:endParaRPr>
          </a:p>
          <a:p>
            <a:endParaRPr lang="fr-FR" sz="1400" dirty="0">
              <a:solidFill>
                <a:srgbClr val="00B0F0"/>
              </a:solidFill>
              <a:latin typeface="Arial Black" charset="0"/>
              <a:ea typeface="Arial Black" charset="0"/>
              <a:cs typeface="Arial Black" charset="0"/>
            </a:endParaRPr>
          </a:p>
          <a:p>
            <a:endParaRPr lang="fr-FR" sz="1600"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5</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095" y="643848"/>
            <a:ext cx="2253400" cy="245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7401302" y="3022022"/>
            <a:ext cx="2529878" cy="261610"/>
          </a:xfrm>
          <a:prstGeom prst="rect">
            <a:avLst/>
          </a:prstGeom>
          <a:noFill/>
        </p:spPr>
        <p:txBody>
          <a:bodyPr wrap="square" rtlCol="0">
            <a:spAutoFit/>
          </a:bodyPr>
          <a:lstStyle/>
          <a:p>
            <a:pPr algn="r"/>
            <a:r>
              <a:rPr lang="fr-FR" sz="1050" i="1" dirty="0" smtClean="0"/>
              <a:t>Danube S1 et S2</a:t>
            </a:r>
            <a:endParaRPr lang="fr-FR" sz="1050" i="1" dirty="0"/>
          </a:p>
        </p:txBody>
      </p:sp>
      <p:pic>
        <p:nvPicPr>
          <p:cNvPr id="9" name="Picture 2" descr="https://s2.qwant.com/thumbr/?u=https%3A%2F%2Fwww.theia-land.fr%2Fsites%2Fdefault%2Ffiles%2Fimce%2Fprojets%2Flogo_peps.jpg"/>
          <p:cNvPicPr>
            <a:picLocks noChangeAspect="1" noChangeArrowheads="1"/>
          </p:cNvPicPr>
          <p:nvPr/>
        </p:nvPicPr>
        <p:blipFill rotWithShape="1">
          <a:blip r:embed="rId4">
            <a:extLst>
              <a:ext uri="{28A0092B-C50C-407E-A947-70E740481C1C}">
                <a14:useLocalDpi xmlns:a14="http://schemas.microsoft.com/office/drawing/2010/main" val="0"/>
              </a:ext>
            </a:extLst>
          </a:blip>
          <a:srcRect t="7588" b="13013"/>
          <a:stretch/>
        </p:blipFill>
        <p:spPr bwMode="auto">
          <a:xfrm>
            <a:off x="251520" y="1006692"/>
            <a:ext cx="861197" cy="7977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Graphique 1"/>
          <p:cNvPicPr>
            <a:picLocks noChangeArrowheads="1"/>
          </p:cNvPicPr>
          <p:nvPr/>
        </p:nvPicPr>
        <p:blipFill rotWithShape="1">
          <a:blip r:embed="rId5">
            <a:extLst>
              <a:ext uri="{28A0092B-C50C-407E-A947-70E740481C1C}">
                <a14:useLocalDpi xmlns:a14="http://schemas.microsoft.com/office/drawing/2010/main" val="0"/>
              </a:ext>
            </a:extLst>
          </a:blip>
          <a:srcRect l="1149" t="13697" r="1189" b="2216"/>
          <a:stretch/>
        </p:blipFill>
        <p:spPr bwMode="auto">
          <a:xfrm>
            <a:off x="324845" y="2362200"/>
            <a:ext cx="6370260" cy="26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p:cNvPicPr>
            <a:picLocks noChangeAspect="1"/>
          </p:cNvPicPr>
          <p:nvPr/>
        </p:nvPicPr>
        <p:blipFill rotWithShape="1">
          <a:blip r:embed="rId6">
            <a:extLst>
              <a:ext uri="{28A0092B-C50C-407E-A947-70E740481C1C}">
                <a14:useLocalDpi xmlns:a14="http://schemas.microsoft.com/office/drawing/2010/main" val="0"/>
              </a:ext>
            </a:extLst>
          </a:blip>
          <a:srcRect l="5173" t="1660" r="2353"/>
          <a:stretch/>
        </p:blipFill>
        <p:spPr>
          <a:xfrm>
            <a:off x="7894320" y="3260879"/>
            <a:ext cx="2008920" cy="1799462"/>
          </a:xfrm>
          <a:prstGeom prst="rect">
            <a:avLst/>
          </a:prstGeom>
        </p:spPr>
      </p:pic>
      <p:sp>
        <p:nvSpPr>
          <p:cNvPr id="17" name="ZoneTexte 16"/>
          <p:cNvSpPr txBox="1"/>
          <p:nvPr/>
        </p:nvSpPr>
        <p:spPr>
          <a:xfrm>
            <a:off x="7401302" y="5088809"/>
            <a:ext cx="2529878" cy="261610"/>
          </a:xfrm>
          <a:prstGeom prst="rect">
            <a:avLst/>
          </a:prstGeom>
          <a:noFill/>
        </p:spPr>
        <p:txBody>
          <a:bodyPr wrap="square" rtlCol="0">
            <a:spAutoFit/>
          </a:bodyPr>
          <a:lstStyle/>
          <a:p>
            <a:pPr algn="r"/>
            <a:r>
              <a:rPr lang="fr-FR" sz="1050" i="1" dirty="0" err="1" smtClean="0"/>
              <a:t>India</a:t>
            </a:r>
            <a:r>
              <a:rPr lang="fr-FR" sz="1050" i="1" dirty="0" smtClean="0"/>
              <a:t> S3</a:t>
            </a:r>
            <a:endParaRPr lang="fr-FR" sz="1050" i="1" dirty="0"/>
          </a:p>
        </p:txBody>
      </p:sp>
      <p:cxnSp>
        <p:nvCxnSpPr>
          <p:cNvPr id="18" name="Connecteur droit 17"/>
          <p:cNvCxnSpPr/>
          <p:nvPr/>
        </p:nvCxnSpPr>
        <p:spPr>
          <a:xfrm flipH="1" flipV="1">
            <a:off x="2217420" y="2468880"/>
            <a:ext cx="7620" cy="176784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4092963" y="2468880"/>
            <a:ext cx="7620" cy="176784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5970580" y="2468880"/>
            <a:ext cx="7620" cy="176784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267430" y="2546953"/>
            <a:ext cx="756271" cy="333809"/>
          </a:xfrm>
          <a:prstGeom prst="rect">
            <a:avLst/>
          </a:prstGeom>
          <a:noFill/>
        </p:spPr>
        <p:txBody>
          <a:bodyPr wrap="square" rtlCol="0">
            <a:spAutoFit/>
          </a:bodyPr>
          <a:lstStyle/>
          <a:p>
            <a:pPr algn="ctr"/>
            <a:r>
              <a:rPr lang="fr-FR" dirty="0" smtClean="0">
                <a:solidFill>
                  <a:srgbClr val="FF0000"/>
                </a:solidFill>
              </a:rPr>
              <a:t>2015</a:t>
            </a:r>
            <a:endParaRPr lang="fr-FR" dirty="0">
              <a:solidFill>
                <a:srgbClr val="FF0000"/>
              </a:solidFill>
            </a:endParaRPr>
          </a:p>
        </p:txBody>
      </p:sp>
      <p:sp>
        <p:nvSpPr>
          <p:cNvPr id="23" name="ZoneTexte 22"/>
          <p:cNvSpPr txBox="1"/>
          <p:nvPr/>
        </p:nvSpPr>
        <p:spPr>
          <a:xfrm>
            <a:off x="2796894" y="2546952"/>
            <a:ext cx="756271" cy="333809"/>
          </a:xfrm>
          <a:prstGeom prst="rect">
            <a:avLst/>
          </a:prstGeom>
          <a:noFill/>
        </p:spPr>
        <p:txBody>
          <a:bodyPr wrap="square" rtlCol="0">
            <a:spAutoFit/>
          </a:bodyPr>
          <a:lstStyle/>
          <a:p>
            <a:pPr algn="ctr"/>
            <a:r>
              <a:rPr lang="fr-FR" dirty="0" smtClean="0">
                <a:solidFill>
                  <a:srgbClr val="FF0000"/>
                </a:solidFill>
              </a:rPr>
              <a:t>2016</a:t>
            </a:r>
            <a:endParaRPr lang="fr-FR" dirty="0">
              <a:solidFill>
                <a:srgbClr val="FF0000"/>
              </a:solidFill>
            </a:endParaRPr>
          </a:p>
        </p:txBody>
      </p:sp>
      <p:sp>
        <p:nvSpPr>
          <p:cNvPr id="24" name="ZoneTexte 23"/>
          <p:cNvSpPr txBox="1"/>
          <p:nvPr/>
        </p:nvSpPr>
        <p:spPr>
          <a:xfrm>
            <a:off x="4672437" y="2546951"/>
            <a:ext cx="756271" cy="333809"/>
          </a:xfrm>
          <a:prstGeom prst="rect">
            <a:avLst/>
          </a:prstGeom>
          <a:noFill/>
        </p:spPr>
        <p:txBody>
          <a:bodyPr wrap="square" rtlCol="0">
            <a:spAutoFit/>
          </a:bodyPr>
          <a:lstStyle/>
          <a:p>
            <a:pPr algn="ctr"/>
            <a:r>
              <a:rPr lang="fr-FR" dirty="0" smtClean="0">
                <a:solidFill>
                  <a:srgbClr val="FF0000"/>
                </a:solidFill>
              </a:rPr>
              <a:t>2017</a:t>
            </a:r>
            <a:endParaRPr lang="fr-FR" dirty="0">
              <a:solidFill>
                <a:srgbClr val="FF0000"/>
              </a:solidFill>
            </a:endParaRPr>
          </a:p>
        </p:txBody>
      </p:sp>
    </p:spTree>
    <p:extLst>
      <p:ext uri="{BB962C8B-B14F-4D97-AF65-F5344CB8AC3E}">
        <p14:creationId xmlns:p14="http://schemas.microsoft.com/office/powerpoint/2010/main" val="3310085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93980" y="543997"/>
            <a:ext cx="3286520" cy="369332"/>
          </a:xfrm>
        </p:spPr>
        <p:txBody>
          <a:bodyPr/>
          <a:lstStyle/>
          <a:p>
            <a:r>
              <a:rPr lang="fr-FR" dirty="0" err="1" smtClean="0"/>
              <a:t>Catalog</a:t>
            </a:r>
            <a:endParaRPr lang="fr-FR" dirty="0"/>
          </a:p>
        </p:txBody>
      </p:sp>
      <p:sp>
        <p:nvSpPr>
          <p:cNvPr id="3" name="Espace réservé du contenu 2"/>
          <p:cNvSpPr>
            <a:spLocks noGrp="1"/>
          </p:cNvSpPr>
          <p:nvPr>
            <p:ph idx="1"/>
          </p:nvPr>
        </p:nvSpPr>
        <p:spPr>
          <a:xfrm>
            <a:off x="5969000" y="1206066"/>
            <a:ext cx="3571878" cy="3970772"/>
          </a:xfrm>
        </p:spPr>
        <p:txBody>
          <a:bodyPr/>
          <a:lstStyle/>
          <a:p>
            <a:pPr marL="342900" indent="-342900">
              <a:buFont typeface="Arial" panose="020B0604020202020204" pitchFamily="34" charset="0"/>
              <a:buChar char="•"/>
              <a:defRPr/>
            </a:pPr>
            <a:r>
              <a:rPr lang="en-US" dirty="0" smtClean="0"/>
              <a:t>Search</a:t>
            </a:r>
            <a:endParaRPr lang="en-US" dirty="0"/>
          </a:p>
          <a:p>
            <a:pPr marL="342900" indent="-342900">
              <a:buFont typeface="Arial" panose="020B0604020202020204" pitchFamily="34" charset="0"/>
              <a:buChar char="•"/>
              <a:defRPr/>
            </a:pPr>
            <a:r>
              <a:rPr lang="en-US" dirty="0" smtClean="0"/>
              <a:t>Visualize</a:t>
            </a:r>
            <a:endParaRPr lang="en-US" dirty="0"/>
          </a:p>
          <a:p>
            <a:pPr marL="342900" indent="-342900">
              <a:buFont typeface="Arial" panose="020B0604020202020204" pitchFamily="34" charset="0"/>
              <a:buChar char="•"/>
              <a:defRPr/>
            </a:pPr>
            <a:r>
              <a:rPr lang="en-US" dirty="0" smtClean="0"/>
              <a:t>Download</a:t>
            </a:r>
            <a:endParaRPr lang="en-US" dirty="0"/>
          </a:p>
          <a:p>
            <a:endParaRPr lang="fr-FR" dirty="0"/>
          </a:p>
        </p:txBody>
      </p:sp>
      <p:sp>
        <p:nvSpPr>
          <p:cNvPr id="5" name="Sous-titre 4"/>
          <p:cNvSpPr>
            <a:spLocks noGrp="1"/>
          </p:cNvSpPr>
          <p:nvPr>
            <p:ph type="subTitle" idx="14"/>
          </p:nvPr>
        </p:nvSpPr>
        <p:spPr>
          <a:xfrm>
            <a:off x="5494751" y="251261"/>
            <a:ext cx="3128549" cy="265037"/>
          </a:xfrm>
        </p:spPr>
        <p:txBody>
          <a:bodyPr>
            <a:noAutofit/>
          </a:bodyPr>
          <a:lstStyle/>
          <a:p>
            <a:r>
              <a:rPr lang="fr-FR" dirty="0"/>
              <a:t>SPACEOPS – 31 May 2018</a:t>
            </a:r>
          </a:p>
          <a:p>
            <a:endParaRPr lang="fr-FR" dirty="0"/>
          </a:p>
        </p:txBody>
      </p:sp>
      <p:sp>
        <p:nvSpPr>
          <p:cNvPr id="6" name="Espace réservé du numéro de diapositive 5"/>
          <p:cNvSpPr>
            <a:spLocks noGrp="1"/>
          </p:cNvSpPr>
          <p:nvPr>
            <p:ph type="sldNum" sz="quarter" idx="4"/>
          </p:nvPr>
        </p:nvSpPr>
        <p:spPr/>
        <p:txBody>
          <a:bodyPr/>
          <a:lstStyle/>
          <a:p>
            <a:fld id="{EB81167D-292E-8142-ABF3-3BDF0609D345}" type="slidenum">
              <a:rPr lang="fr-FR" smtClean="0"/>
              <a:pPr/>
              <a:t>6</a:t>
            </a:fld>
            <a:endParaRPr lang="fr-FR" dirty="0"/>
          </a:p>
        </p:txBody>
      </p:sp>
      <p:sp>
        <p:nvSpPr>
          <p:cNvPr id="7" name="Espace réservé du pied de page 6"/>
          <p:cNvSpPr>
            <a:spLocks noGrp="1"/>
          </p:cNvSpPr>
          <p:nvPr>
            <p:ph type="ftr" sz="quarter" idx="3"/>
          </p:nvPr>
        </p:nvSpPr>
        <p:spPr/>
        <p:txBody>
          <a:bodyPr/>
          <a:lstStyle/>
          <a:p>
            <a:r>
              <a:rPr lang="fr-FR" smtClean="0"/>
              <a:t>DIrection du Numérique, de l'exploitation et des Opérations</a:t>
            </a:r>
            <a:endParaRPr lang="fr-FR"/>
          </a:p>
        </p:txBody>
      </p:sp>
      <p:sp>
        <p:nvSpPr>
          <p:cNvPr id="9" name="Espace réservé pour une image  8"/>
          <p:cNvSpPr>
            <a:spLocks noGrp="1"/>
          </p:cNvSpPr>
          <p:nvPr>
            <p:ph type="pic" idx="13"/>
          </p:nvPr>
        </p:nvSpPr>
        <p:spPr/>
      </p:sp>
      <p:sp>
        <p:nvSpPr>
          <p:cNvPr id="11" name="Rectangle 10"/>
          <p:cNvSpPr/>
          <p:nvPr/>
        </p:nvSpPr>
        <p:spPr>
          <a:xfrm>
            <a:off x="6724047" y="3606783"/>
            <a:ext cx="2061783" cy="307777"/>
          </a:xfrm>
          <a:prstGeom prst="rect">
            <a:avLst/>
          </a:prstGeom>
        </p:spPr>
        <p:txBody>
          <a:bodyPr wrap="none">
            <a:spAutoFit/>
          </a:bodyPr>
          <a:lstStyle/>
          <a:p>
            <a:r>
              <a:rPr lang="en-US" altLang="en-US" sz="1400" b="1" dirty="0">
                <a:solidFill>
                  <a:srgbClr val="00B0F0"/>
                </a:solidFill>
                <a:latin typeface="Arial Black" charset="0"/>
                <a:ea typeface="Arial Black" charset="0"/>
                <a:cs typeface="Arial Black" charset="0"/>
              </a:rPr>
              <a:t>https://peps.cnes.fr</a:t>
            </a:r>
            <a:endParaRPr lang="fr-FR" sz="1400" b="1" dirty="0">
              <a:solidFill>
                <a:srgbClr val="00B0F0"/>
              </a:solidFill>
              <a:latin typeface="Arial Black" charset="0"/>
              <a:ea typeface="Arial Black" charset="0"/>
              <a:cs typeface="Arial Black" charset="0"/>
            </a:endParaRPr>
          </a:p>
        </p:txBody>
      </p:sp>
      <p:pic>
        <p:nvPicPr>
          <p:cNvPr id="13" name="Image 12"/>
          <p:cNvPicPr>
            <a:picLocks noChangeAspect="1"/>
          </p:cNvPicPr>
          <p:nvPr/>
        </p:nvPicPr>
        <p:blipFill rotWithShape="1">
          <a:blip r:embed="rId3"/>
          <a:srcRect t="12330" r="2965"/>
          <a:stretch/>
        </p:blipFill>
        <p:spPr>
          <a:xfrm>
            <a:off x="-23705" y="10319"/>
            <a:ext cx="5540730" cy="5694362"/>
          </a:xfrm>
          <a:prstGeom prst="rect">
            <a:avLst/>
          </a:prstGeom>
        </p:spPr>
      </p:pic>
    </p:spTree>
    <p:extLst>
      <p:ext uri="{BB962C8B-B14F-4D97-AF65-F5344CB8AC3E}">
        <p14:creationId xmlns:p14="http://schemas.microsoft.com/office/powerpoint/2010/main" val="2467896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pPr>
              <a:buClr>
                <a:srgbClr val="00B0F0"/>
              </a:buClr>
            </a:pPr>
            <a:r>
              <a:rPr lang="fr-FR" dirty="0" err="1" smtClean="0"/>
              <a:t>Search</a:t>
            </a:r>
            <a:endParaRPr lang="fr-FR" dirty="0"/>
          </a:p>
        </p:txBody>
      </p:sp>
      <p:sp>
        <p:nvSpPr>
          <p:cNvPr id="3" name="Sous-titre 2"/>
          <p:cNvSpPr>
            <a:spLocks noGrp="1"/>
          </p:cNvSpPr>
          <p:nvPr>
            <p:ph type="subTitle" idx="14"/>
          </p:nvPr>
        </p:nvSpPr>
        <p:spPr/>
        <p:txBody>
          <a:bodyPr>
            <a:normAutofit fontScale="25000" lnSpcReduction="20000"/>
          </a:bodyPr>
          <a:lstStyle/>
          <a:p>
            <a:r>
              <a:rPr lang="fr-FR" sz="4400" dirty="0" smtClean="0"/>
              <a:t>SPACEOPS </a:t>
            </a:r>
            <a:r>
              <a:rPr lang="fr-FR" sz="4400" dirty="0"/>
              <a:t>– 31 May 2018</a:t>
            </a:r>
          </a:p>
          <a:p>
            <a:endParaRPr lang="fr-FR" sz="4400" dirty="0"/>
          </a:p>
          <a:p>
            <a:r>
              <a:rPr lang="fr-FR" sz="4400" dirty="0" smtClean="0"/>
              <a:t> </a:t>
            </a:r>
          </a:p>
          <a:p>
            <a:endParaRPr lang="fr-FR"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7</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pic>
        <p:nvPicPr>
          <p:cNvPr id="7" name="Image 6"/>
          <p:cNvPicPr/>
          <p:nvPr/>
        </p:nvPicPr>
        <p:blipFill rotWithShape="1">
          <a:blip r:embed="rId3"/>
          <a:srcRect t="6434" b="1885"/>
          <a:stretch/>
        </p:blipFill>
        <p:spPr>
          <a:xfrm>
            <a:off x="601549" y="862990"/>
            <a:ext cx="8208192" cy="4402359"/>
          </a:xfrm>
          <a:prstGeom prst="rect">
            <a:avLst/>
          </a:prstGeom>
        </p:spPr>
      </p:pic>
    </p:spTree>
    <p:extLst>
      <p:ext uri="{BB962C8B-B14F-4D97-AF65-F5344CB8AC3E}">
        <p14:creationId xmlns:p14="http://schemas.microsoft.com/office/powerpoint/2010/main" val="202229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pPr>
              <a:buClr>
                <a:srgbClr val="00B0F0"/>
              </a:buClr>
            </a:pPr>
            <a:r>
              <a:rPr lang="fr-FR" dirty="0" err="1" smtClean="0"/>
              <a:t>Search</a:t>
            </a:r>
            <a:r>
              <a:rPr lang="fr-FR" dirty="0" smtClean="0"/>
              <a:t> </a:t>
            </a:r>
            <a:r>
              <a:rPr lang="fr-FR" dirty="0" err="1" smtClean="0"/>
              <a:t>results</a:t>
            </a:r>
            <a:endParaRPr lang="fr-FR" dirty="0"/>
          </a:p>
        </p:txBody>
      </p:sp>
      <p:sp>
        <p:nvSpPr>
          <p:cNvPr id="3" name="Sous-titre 2"/>
          <p:cNvSpPr>
            <a:spLocks noGrp="1"/>
          </p:cNvSpPr>
          <p:nvPr>
            <p:ph type="subTitle" idx="14"/>
          </p:nvPr>
        </p:nvSpPr>
        <p:spPr/>
        <p:txBody>
          <a:bodyPr>
            <a:normAutofit fontScale="25000" lnSpcReduction="20000"/>
          </a:bodyPr>
          <a:lstStyle/>
          <a:p>
            <a:r>
              <a:rPr lang="fr-FR" sz="4400" dirty="0"/>
              <a:t>SPACEOPS – 31 May 2018</a:t>
            </a:r>
          </a:p>
          <a:p>
            <a:endParaRPr lang="fr-FR" sz="4400"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8</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pic>
        <p:nvPicPr>
          <p:cNvPr id="8" name="Image 7"/>
          <p:cNvPicPr/>
          <p:nvPr/>
        </p:nvPicPr>
        <p:blipFill rotWithShape="1">
          <a:blip r:embed="rId3"/>
          <a:srcRect t="6215"/>
          <a:stretch/>
        </p:blipFill>
        <p:spPr>
          <a:xfrm>
            <a:off x="591235" y="869017"/>
            <a:ext cx="8228819" cy="4345993"/>
          </a:xfrm>
          <a:prstGeom prst="rect">
            <a:avLst/>
          </a:prstGeom>
        </p:spPr>
      </p:pic>
    </p:spTree>
    <p:extLst>
      <p:ext uri="{BB962C8B-B14F-4D97-AF65-F5344CB8AC3E}">
        <p14:creationId xmlns:p14="http://schemas.microsoft.com/office/powerpoint/2010/main" val="3653985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91" y="543997"/>
            <a:ext cx="8749709" cy="369332"/>
          </a:xfrm>
        </p:spPr>
        <p:txBody>
          <a:bodyPr/>
          <a:lstStyle/>
          <a:p>
            <a:pPr>
              <a:buClr>
                <a:srgbClr val="00B0F0"/>
              </a:buClr>
            </a:pPr>
            <a:r>
              <a:rPr lang="fr-FR" dirty="0" err="1" smtClean="0"/>
              <a:t>Visualize</a:t>
            </a:r>
            <a:r>
              <a:rPr lang="fr-FR" dirty="0" smtClean="0"/>
              <a:t> and </a:t>
            </a:r>
            <a:r>
              <a:rPr lang="fr-FR" dirty="0" err="1" smtClean="0"/>
              <a:t>download</a:t>
            </a:r>
            <a:endParaRPr lang="fr-FR" dirty="0"/>
          </a:p>
        </p:txBody>
      </p:sp>
      <p:sp>
        <p:nvSpPr>
          <p:cNvPr id="3" name="Sous-titre 2"/>
          <p:cNvSpPr>
            <a:spLocks noGrp="1"/>
          </p:cNvSpPr>
          <p:nvPr>
            <p:ph type="subTitle" idx="14"/>
          </p:nvPr>
        </p:nvSpPr>
        <p:spPr/>
        <p:txBody>
          <a:bodyPr>
            <a:normAutofit fontScale="25000" lnSpcReduction="20000"/>
          </a:bodyPr>
          <a:lstStyle/>
          <a:p>
            <a:r>
              <a:rPr lang="fr-FR" sz="4400" dirty="0"/>
              <a:t>SPACEOPS – 31 May 2018</a:t>
            </a:r>
          </a:p>
          <a:p>
            <a:endParaRPr lang="fr-FR" sz="4400" dirty="0"/>
          </a:p>
        </p:txBody>
      </p:sp>
      <p:sp>
        <p:nvSpPr>
          <p:cNvPr id="5" name="Espace réservé du numéro de diapositive 4"/>
          <p:cNvSpPr>
            <a:spLocks noGrp="1"/>
          </p:cNvSpPr>
          <p:nvPr>
            <p:ph type="sldNum" sz="quarter" idx="4"/>
          </p:nvPr>
        </p:nvSpPr>
        <p:spPr/>
        <p:txBody>
          <a:bodyPr/>
          <a:lstStyle/>
          <a:p>
            <a:fld id="{EB81167D-292E-8142-ABF3-3BDF0609D345}" type="slidenum">
              <a:rPr lang="fr-FR" smtClean="0"/>
              <a:pPr/>
              <a:t>9</a:t>
            </a:fld>
            <a:endParaRPr lang="fr-FR" dirty="0"/>
          </a:p>
        </p:txBody>
      </p:sp>
      <p:sp>
        <p:nvSpPr>
          <p:cNvPr id="6" name="Espace réservé du pied de page 5"/>
          <p:cNvSpPr>
            <a:spLocks noGrp="1"/>
          </p:cNvSpPr>
          <p:nvPr>
            <p:ph type="ftr" sz="quarter" idx="3"/>
          </p:nvPr>
        </p:nvSpPr>
        <p:spPr/>
        <p:txBody>
          <a:bodyPr/>
          <a:lstStyle/>
          <a:p>
            <a:r>
              <a:rPr lang="fr-FR" dirty="0" smtClean="0"/>
              <a:t>Direction du Numérique, de l'exploitation et des Opérations</a:t>
            </a:r>
            <a:endParaRPr lang="fr-FR" dirty="0"/>
          </a:p>
        </p:txBody>
      </p:sp>
      <p:pic>
        <p:nvPicPr>
          <p:cNvPr id="7" name="Image 6"/>
          <p:cNvPicPr/>
          <p:nvPr/>
        </p:nvPicPr>
        <p:blipFill rotWithShape="1">
          <a:blip r:embed="rId3"/>
          <a:srcRect t="6433"/>
          <a:stretch/>
        </p:blipFill>
        <p:spPr>
          <a:xfrm>
            <a:off x="513119" y="913329"/>
            <a:ext cx="8675705" cy="4273983"/>
          </a:xfrm>
          <a:prstGeom prst="rect">
            <a:avLst/>
          </a:prstGeom>
        </p:spPr>
      </p:pic>
    </p:spTree>
    <p:extLst>
      <p:ext uri="{BB962C8B-B14F-4D97-AF65-F5344CB8AC3E}">
        <p14:creationId xmlns:p14="http://schemas.microsoft.com/office/powerpoint/2010/main" val="794411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CNES.potx" id="{4E50F2F4-1E2C-40D1-9FBC-9D048C7E9201}" vid="{01E5A4E4-BD5F-416D-A71C-BE1977E2EE58}"/>
    </a:ext>
  </a:extLst>
</a:theme>
</file>

<file path=ppt/theme/theme2.xml><?xml version="1.0" encoding="utf-8"?>
<a:theme xmlns:a="http://schemas.openxmlformats.org/drawingml/2006/main" name="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CNES.potx" id="{4E50F2F4-1E2C-40D1-9FBC-9D048C7E9201}" vid="{E3377B13-876F-47E6-884D-22DDF36143B5}"/>
    </a:ext>
  </a:extLst>
</a:theme>
</file>

<file path=ppt/theme/theme3.xml><?xml version="1.0" encoding="utf-8"?>
<a:theme xmlns:a="http://schemas.openxmlformats.org/drawingml/2006/main" name="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CNES.potx" id="{4E50F2F4-1E2C-40D1-9FBC-9D048C7E9201}" vid="{B25D9D5A-7F90-4725-9300-957906359DC2}"/>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ulaires CNES" ma:contentTypeID="0x01010000DC6006A7BDDE4C8FF96CE1CE05F6EF002240421B177A4145A68A1D0509C7E11F" ma:contentTypeVersion="32" ma:contentTypeDescription="" ma:contentTypeScope="" ma:versionID="4778762f698c93e7df2eb244f7ac25a4">
  <xsd:schema xmlns:xsd="http://www.w3.org/2001/XMLSchema" xmlns:xs="http://www.w3.org/2001/XMLSchema" xmlns:p="http://schemas.microsoft.com/office/2006/metadata/properties" xmlns:ns1="http://schemas.microsoft.com/sharepoint/v3" xmlns:ns2="c04198d5-9d41-4f87-9c9b-25c9d99d68b2" xmlns:ns3="d98edb7b-4b69-42c3-ba31-f9a07c1e3c46" xmlns:ns4="1480e229-d1f0-4dea-859f-b8c45efabb7a" targetNamespace="http://schemas.microsoft.com/office/2006/metadata/properties" ma:root="true" ma:fieldsID="01b9fdc1f38bfecd8db5c352bc0bade7" ns1:_="" ns2:_="" ns3:_="" ns4:_="">
    <xsd:import namespace="http://schemas.microsoft.com/sharepoint/v3"/>
    <xsd:import namespace="c04198d5-9d41-4f87-9c9b-25c9d99d68b2"/>
    <xsd:import namespace="d98edb7b-4b69-42c3-ba31-f9a07c1e3c46"/>
    <xsd:import namespace="1480e229-d1f0-4dea-859f-b8c45efabb7a"/>
    <xsd:element name="properties">
      <xsd:complexType>
        <xsd:sequence>
          <xsd:element name="documentManagement">
            <xsd:complexType>
              <xsd:all>
                <xsd:element ref="ns2:Nature"/>
                <xsd:element ref="ns3:Thème_x0020_LL"/>
                <xsd:element ref="ns3:Services_x0020_Pratiques" minOccurs="0"/>
                <xsd:element ref="ns3:RespForm"/>
                <xsd:element ref="ns3:RespTheme" minOccurs="0"/>
                <xsd:element ref="ns3:Cible"/>
                <xsd:element ref="ns4:TaxCatchAll" minOccurs="0"/>
                <xsd:element ref="ns4:TaxCatchAllLabel" minOccurs="0"/>
                <xsd:element ref="ns3:cfCentres0"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7" nillable="true" ma:displayName="Description" ma:description="Description de l’ensemble de documents" ma:hidden="true"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4198d5-9d41-4f87-9c9b-25c9d99d68b2" elementFormDefault="qualified">
    <xsd:import namespace="http://schemas.microsoft.com/office/2006/documentManagement/types"/>
    <xsd:import namespace="http://schemas.microsoft.com/office/infopath/2007/PartnerControls"/>
    <xsd:element name="Nature" ma:index="2" ma:displayName="Nature" ma:default="Formulaire" ma:format="RadioButtons" ma:indexed="true" ma:internalName="Nature">
      <xsd:simpleType>
        <xsd:restriction base="dms:Choice">
          <xsd:enumeration value="Formulaire"/>
          <xsd:enumeration value="Modèle"/>
        </xsd:restriction>
      </xsd:simpleType>
    </xsd:element>
  </xsd:schema>
  <xsd:schema xmlns:xsd="http://www.w3.org/2001/XMLSchema" xmlns:xs="http://www.w3.org/2001/XMLSchema" xmlns:dms="http://schemas.microsoft.com/office/2006/documentManagement/types" xmlns:pc="http://schemas.microsoft.com/office/infopath/2007/PartnerControls" targetNamespace="d98edb7b-4b69-42c3-ba31-f9a07c1e3c46" elementFormDefault="qualified">
    <xsd:import namespace="http://schemas.microsoft.com/office/2006/documentManagement/types"/>
    <xsd:import namespace="http://schemas.microsoft.com/office/infopath/2007/PartnerControls"/>
    <xsd:element name="Thème_x0020_LL" ma:index="3" ma:displayName="Thème" ma:format="Dropdown" ma:internalName="Th_x00e8_me_x0020_LL">
      <xsd:simpleType>
        <xsd:restriction base="dms:Choice">
          <xsd:enumeration value="Z-archives"/>
          <xsd:enumeration value="Achats/recettes"/>
          <xsd:enumeration value="Actions R&amp;T"/>
          <xsd:enumeration value="ADHS"/>
          <xsd:enumeration value="Bureautique"/>
          <xsd:enumeration value="Conseil Administration"/>
          <xsd:enumeration value="Documentation Archives"/>
          <xsd:enumeration value="Gestion Finance"/>
          <xsd:enumeration value="Logistique, moyens généraux - Toulouse"/>
          <xsd:enumeration value="Logistique, moyens généraux - Kourou"/>
          <xsd:enumeration value="Logistique, moyens généraux, sécurité d'accès - Paris Daumesnil"/>
          <xsd:enumeration value="Logistique, moyens généraux, sécurité d'accès - Paris Les Halles"/>
          <xsd:enumeration value="Management des affaires et des projets"/>
          <xsd:enumeration value="Qualité"/>
          <xsd:enumeration value="Représentation"/>
          <xsd:enumeration value="Ressources Humaines"/>
          <xsd:enumeration value="Sécurité du travail Ergonomie Environnement"/>
          <xsd:enumeration value="SSI"/>
          <xsd:enumeration value="Sûreté Accès - Toulouse"/>
          <xsd:enumeration value="Sûreté Accès - Kourou"/>
          <xsd:enumeration value="Système d'information"/>
        </xsd:restriction>
      </xsd:simpleType>
    </xsd:element>
    <xsd:element name="Services_x0020_Pratiques" ma:index="4" nillable="true" ma:displayName="Thématique" ma:internalName="Services_x0020_Pratiques" ma:readOnly="false" ma:requiredMultiChoice="true">
      <xsd:complexType>
        <xsd:complexContent>
          <xsd:extension base="dms:MultiChoice">
            <xsd:sequence>
              <xsd:element name="Value" maxOccurs="unbounded" minOccurs="0" nillable="true">
                <xsd:simpleType>
                  <xsd:restriction base="dms:Choice">
                    <xsd:enumeration value="Courrier&amp;Colis"/>
                    <xsd:enumeration value="Dépannage, réparation, installation"/>
                    <xsd:enumeration value="Déplacement&amp;missions"/>
                    <xsd:enumeration value="Espace de travail"/>
                    <xsd:enumeration value="Informatique"/>
                    <xsd:enumeration value="Imprimerie&amp;média"/>
                    <xsd:enumeration value="Prestations de services"/>
                    <xsd:enumeration value="Prêt"/>
                    <xsd:enumeration value="Prévention&amp;santé"/>
                    <xsd:enumeration value="Protection&amp;sécurité"/>
                    <xsd:enumeration value="Réunions, rencontres&amp;événements"/>
                    <xsd:enumeration value="Téléphonie"/>
                    <xsd:enumeration value="----"/>
                    <xsd:enumeration value="RH Carrière"/>
                    <xsd:enumeration value="RH Temps de travail"/>
                    <xsd:enumeration value="RH Rémunération"/>
                    <xsd:enumeration value="RH Protection sociale"/>
                    <xsd:enumeration value="RH Santé au travail"/>
                    <xsd:enumeration value="RH Missions&amp;remboursement de frais"/>
                    <xsd:enumeration value="RH Accord&amp;réglementation"/>
                    <xsd:enumeration value="Management"/>
                    <xsd:enumeration value="Projet"/>
                  </xsd:restriction>
                </xsd:simpleType>
              </xsd:element>
            </xsd:sequence>
          </xsd:extension>
        </xsd:complexContent>
      </xsd:complexType>
    </xsd:element>
    <xsd:element name="RespForm" ma:index="5" ma:displayName="Responsable du formulaire" ma:description="Responsable du formulaire" ma:list="UserInfo" ma:SharePointGroup="8" ma:internalName="RespForm"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spTheme" ma:index="6" nillable="true" ma:displayName="Correspondant de thème" ma:description="Correspondant de thème" ma:list="UserInfo" ma:SharePointGroup="41" ma:internalName="Responsable_x0020_de_x0020_th_x00e8_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ible" ma:index="8" ma:displayName="Cible" ma:format="Dropdown" ma:internalName="Cible" ma:readOnly="false">
      <xsd:simpleType>
        <xsd:restriction base="dms:Choice">
          <xsd:enumeration value="Manager-C/Projet"/>
          <xsd:enumeration value="Secrétaire"/>
          <xsd:enumeration value="Salariés CNES"/>
          <xsd:enumeration value="Tout public"/>
        </xsd:restriction>
      </xsd:simpleType>
    </xsd:element>
    <xsd:element name="cfCentres0" ma:index="13" ma:taxonomy="true" ma:internalName="cfCentres0" ma:taxonomyFieldName="cfCentres" ma:displayName="Centres - Etablissements" ma:readOnly="false" ma:fieldId="{cfae7dbf-fc1c-4884-b2c3-5ccd83607b77}" ma:taxonomyMulti="true" ma:sspId="43899476-92d5-47bd-aa4b-8ef5a50c3054" ma:termSetId="28451ea1-9d87-422f-b714-f82e1d7878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80e229-d1f0-4dea-859f-b8c45efabb7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bfb6061-b2cf-40ef-b5f8-aa9297de9445}" ma:internalName="TaxCatchAll" ma:showField="CatchAllData" ma:web="d98edb7b-4b69-42c3-ba31-f9a07c1e3c4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bfb6061-b2cf-40ef-b5f8-aa9297de9445}" ma:internalName="TaxCatchAllLabel" ma:readOnly="true" ma:showField="CatchAllDataLabel" ma:web="d98edb7b-4b69-42c3-ba31-f9a07c1e3c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rvices_x0020_Pratiques xmlns="d98edb7b-4b69-42c3-ba31-f9a07c1e3c46">
      <Value>Imprimerie&amp;média</Value>
    </Services_x0020_Pratiques>
    <Nature xmlns="c04198d5-9d41-4f87-9c9b-25c9d99d68b2">Modèle</Nature>
    <RespForm xmlns="d98edb7b-4b69-42c3-ba31-f9a07c1e3c46">
      <UserInfo>
        <DisplayName>i:0#.w|cnesnet\medaillee</DisplayName>
        <AccountId>1243</AccountId>
        <AccountType/>
      </UserInfo>
    </RespForm>
    <DocumentSetDescription xmlns="http://schemas.microsoft.com/sharepoint/v3" xsi:nil="true"/>
    <RespTheme xmlns="d98edb7b-4b69-42c3-ba31-f9a07c1e3c46">
      <UserInfo>
        <DisplayName>i:0#.w|cnesnet\lepinec</DisplayName>
        <AccountId>35</AccountId>
        <AccountType/>
      </UserInfo>
    </RespTheme>
    <Cible xmlns="d98edb7b-4b69-42c3-ba31-f9a07c1e3c46">Salariés CNES</Cible>
    <TaxCatchAll xmlns="1480e229-d1f0-4dea-859f-b8c45efabb7a">
      <Value>8</Value>
      <Value>26</Value>
      <Value>34</Value>
      <Value>2</Value>
      <Value>1</Value>
    </TaxCatchAll>
    <cfCentres0 xmlns="d98edb7b-4b69-42c3-ba31-f9a07c1e3c46">
      <Terms xmlns="http://schemas.microsoft.com/office/infopath/2007/PartnerControls">
        <TermInfo xmlns="http://schemas.microsoft.com/office/infopath/2007/PartnerControls">
          <TermName xmlns="http://schemas.microsoft.com/office/infopath/2007/PartnerControls">Kourou</TermName>
          <TermId xmlns="http://schemas.microsoft.com/office/infopath/2007/PartnerControls">10e6e4f8-5444-4c46-91d9-1d88f2248fca</TermId>
        </TermInfo>
        <TermInfo xmlns="http://schemas.microsoft.com/office/infopath/2007/PartnerControls">
          <TermName xmlns="http://schemas.microsoft.com/office/infopath/2007/PartnerControls">Paris 2</TermName>
          <TermId xmlns="http://schemas.microsoft.com/office/infopath/2007/PartnerControls">e5d5a7c2-9e1f-49dd-b608-1d310d9817dc</TermId>
        </TermInfo>
        <TermInfo xmlns="http://schemas.microsoft.com/office/infopath/2007/PartnerControls">
          <TermName xmlns="http://schemas.microsoft.com/office/infopath/2007/PartnerControls">Paris</TermName>
          <TermId xmlns="http://schemas.microsoft.com/office/infopath/2007/PartnerControls">808df145-e770-4e55-a124-c99bdc3fc87b</TermId>
        </TermInfo>
        <TermInfo xmlns="http://schemas.microsoft.com/office/infopath/2007/PartnerControls">
          <TermName xmlns="http://schemas.microsoft.com/office/infopath/2007/PartnerControls">Toulouse</TermName>
          <TermId xmlns="http://schemas.microsoft.com/office/infopath/2007/PartnerControls">4631c293-d816-4767-8a32-a2fe4467ee72</TermId>
        </TermInfo>
        <TermInfo xmlns="http://schemas.microsoft.com/office/infopath/2007/PartnerControls">
          <TermName xmlns="http://schemas.microsoft.com/office/infopath/2007/PartnerControls">Aire sur Adour</TermName>
          <TermId xmlns="http://schemas.microsoft.com/office/infopath/2007/PartnerControls">bb0d4b2a-cf9c-4ecf-a138-975cb305a5a3</TermId>
        </TermInfo>
      </Terms>
    </cfCentres0>
    <Thème_x0020_LL xmlns="d98edb7b-4b69-42c3-ba31-f9a07c1e3c46">Bureautique</Thème_x0020_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D72F50-1DFE-4F70-843D-ED9C557ED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4198d5-9d41-4f87-9c9b-25c9d99d68b2"/>
    <ds:schemaRef ds:uri="d98edb7b-4b69-42c3-ba31-f9a07c1e3c46"/>
    <ds:schemaRef ds:uri="1480e229-d1f0-4dea-859f-b8c45efabb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6A867-4093-432E-8127-59A54A2971D7}">
  <ds:schemaRefs>
    <ds:schemaRef ds:uri="http://purl.org/dc/terms/"/>
    <ds:schemaRef ds:uri="http://schemas.microsoft.com/office/infopath/2007/PartnerControls"/>
    <ds:schemaRef ds:uri="http://purl.org/dc/dcmitype/"/>
    <ds:schemaRef ds:uri="1480e229-d1f0-4dea-859f-b8c45efabb7a"/>
    <ds:schemaRef ds:uri="http://schemas.microsoft.com/office/2006/metadata/properties"/>
    <ds:schemaRef ds:uri="http://purl.org/dc/elements/1.1/"/>
    <ds:schemaRef ds:uri="http://schemas.microsoft.com/sharepoint/v3"/>
    <ds:schemaRef ds:uri="http://schemas.microsoft.com/office/2006/documentManagement/types"/>
    <ds:schemaRef ds:uri="c04198d5-9d41-4f87-9c9b-25c9d99d68b2"/>
    <ds:schemaRef ds:uri="http://schemas.openxmlformats.org/package/2006/metadata/core-properties"/>
    <ds:schemaRef ds:uri="d98edb7b-4b69-42c3-ba31-f9a07c1e3c46"/>
    <ds:schemaRef ds:uri="http://www.w3.org/XML/1998/namespace"/>
  </ds:schemaRefs>
</ds:datastoreItem>
</file>

<file path=customXml/itemProps3.xml><?xml version="1.0" encoding="utf-8"?>
<ds:datastoreItem xmlns:ds="http://schemas.openxmlformats.org/officeDocument/2006/customXml" ds:itemID="{5C33FBEC-7AB9-46F9-AC66-66346D60A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13768</TotalTime>
  <Words>1761</Words>
  <Application>Microsoft Office PowerPoint</Application>
  <PresentationFormat>Personnalisé</PresentationFormat>
  <Paragraphs>298</Paragraphs>
  <Slides>16</Slides>
  <Notes>16</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16</vt:i4>
      </vt:variant>
    </vt:vector>
  </HeadingPairs>
  <TitlesOfParts>
    <vt:vector size="25" baseType="lpstr">
      <vt:lpstr>Arial</vt:lpstr>
      <vt:lpstr>Arial Black</vt:lpstr>
      <vt:lpstr>Calibri</vt:lpstr>
      <vt:lpstr>Courier New</vt:lpstr>
      <vt:lpstr>Symbol</vt:lpstr>
      <vt:lpstr>Wingdings</vt:lpstr>
      <vt:lpstr>CNES - Diapos Titre</vt:lpstr>
      <vt:lpstr>CNES - Sommaires</vt:lpstr>
      <vt:lpstr>CNES - Texte</vt:lpstr>
      <vt:lpstr>PEPS</vt:lpstr>
      <vt:lpstr>PEPS is the French Platform for Usage and distribution of Sentinel products : S1, S2 and S3</vt:lpstr>
      <vt:lpstr>Features of PEPS </vt:lpstr>
      <vt:lpstr>Characteristics of Sentinel </vt:lpstr>
      <vt:lpstr>The Archive</vt:lpstr>
      <vt:lpstr>Catalog</vt:lpstr>
      <vt:lpstr>Search</vt:lpstr>
      <vt:lpstr>Search results</vt:lpstr>
      <vt:lpstr>Visualize and download</vt:lpstr>
      <vt:lpstr>Users statistics</vt:lpstr>
      <vt:lpstr>Near Data Processing</vt:lpstr>
      <vt:lpstr>User uptake and Incubation</vt:lpstr>
      <vt:lpstr>Incubation service feedback</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DNO</dc:title>
  <dc:creator>Lola PEIRE</dc:creator>
  <cp:lastModifiedBy>Garcia Vincent</cp:lastModifiedBy>
  <cp:revision>268</cp:revision>
  <cp:lastPrinted>2018-05-24T13:49:09Z</cp:lastPrinted>
  <dcterms:created xsi:type="dcterms:W3CDTF">2017-04-10T17:55:28Z</dcterms:created>
  <dcterms:modified xsi:type="dcterms:W3CDTF">2018-05-24T14:04:58Z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fCentres">
    <vt:lpwstr>26;#Kourou|10e6e4f8-5444-4c46-91d9-1d88f2248fca;#1;#Paris 2|e5d5a7c2-9e1f-49dd-b608-1d310d9817dc;#8;#Paris|808df145-e770-4e55-a124-c99bdc3fc87b;#2;#Toulouse|4631c293-d816-4767-8a32-a2fe4467ee72;#34;#Aire sur Adour|bb0d4b2a-cf9c-4ecf-a138-975cb305a5a3</vt:lpwstr>
  </property>
  <property fmtid="{D5CDD505-2E9C-101B-9397-08002B2CF9AE}" pid="3" name="Projet">
    <vt:lpwstr/>
  </property>
  <property fmtid="{D5CDD505-2E9C-101B-9397-08002B2CF9AE}" pid="4" name="Classification">
    <vt:lpwstr/>
  </property>
  <property fmtid="{D5CDD505-2E9C-101B-9397-08002B2CF9AE}" pid="5" name="Direction">
    <vt:lpwstr/>
  </property>
  <property fmtid="{D5CDD505-2E9C-101B-9397-08002B2CF9AE}" pid="6" name="ContentTypeId">
    <vt:lpwstr>0x01010000DC6006A7BDDE4C8FF96CE1CE05F6EF002240421B177A4145A68A1D0509C7E11F</vt:lpwstr>
  </property>
  <property fmtid="{D5CDD505-2E9C-101B-9397-08002B2CF9AE}" pid="7" name="Affiliation">
    <vt:lpwstr>CNES</vt:lpwstr>
  </property>
</Properties>
</file>